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31"/>
  </p:notesMasterIdLst>
  <p:sldIdLst>
    <p:sldId id="275" r:id="rId2"/>
    <p:sldId id="477" r:id="rId3"/>
    <p:sldId id="532" r:id="rId4"/>
    <p:sldId id="533" r:id="rId5"/>
    <p:sldId id="530" r:id="rId6"/>
    <p:sldId id="478" r:id="rId7"/>
    <p:sldId id="536" r:id="rId8"/>
    <p:sldId id="537" r:id="rId9"/>
    <p:sldId id="541" r:id="rId10"/>
    <p:sldId id="542" r:id="rId11"/>
    <p:sldId id="543" r:id="rId12"/>
    <p:sldId id="544" r:id="rId13"/>
    <p:sldId id="545" r:id="rId14"/>
    <p:sldId id="546" r:id="rId15"/>
    <p:sldId id="479" r:id="rId16"/>
    <p:sldId id="538" r:id="rId17"/>
    <p:sldId id="480" r:id="rId18"/>
    <p:sldId id="481" r:id="rId19"/>
    <p:sldId id="534" r:id="rId20"/>
    <p:sldId id="482" r:id="rId21"/>
    <p:sldId id="483" r:id="rId22"/>
    <p:sldId id="484" r:id="rId23"/>
    <p:sldId id="485" r:id="rId24"/>
    <p:sldId id="486" r:id="rId25"/>
    <p:sldId id="487" r:id="rId26"/>
    <p:sldId id="488" r:id="rId27"/>
    <p:sldId id="489" r:id="rId28"/>
    <p:sldId id="490" r:id="rId29"/>
    <p:sldId id="441" r:id="rId30"/>
    <p:sldId id="491" r:id="rId31"/>
    <p:sldId id="492" r:id="rId32"/>
    <p:sldId id="493" r:id="rId33"/>
    <p:sldId id="494" r:id="rId34"/>
    <p:sldId id="495" r:id="rId35"/>
    <p:sldId id="496" r:id="rId36"/>
    <p:sldId id="497" r:id="rId37"/>
    <p:sldId id="535" r:id="rId38"/>
    <p:sldId id="540" r:id="rId39"/>
    <p:sldId id="547" r:id="rId40"/>
    <p:sldId id="556" r:id="rId41"/>
    <p:sldId id="558" r:id="rId42"/>
    <p:sldId id="557" r:id="rId43"/>
    <p:sldId id="259" r:id="rId44"/>
    <p:sldId id="464" r:id="rId45"/>
    <p:sldId id="465" r:id="rId46"/>
    <p:sldId id="466" r:id="rId47"/>
    <p:sldId id="471" r:id="rId48"/>
    <p:sldId id="472" r:id="rId49"/>
    <p:sldId id="446" r:id="rId50"/>
    <p:sldId id="467" r:id="rId51"/>
    <p:sldId id="468" r:id="rId52"/>
    <p:sldId id="566" r:id="rId53"/>
    <p:sldId id="567" r:id="rId54"/>
    <p:sldId id="568" r:id="rId55"/>
    <p:sldId id="445" r:id="rId56"/>
    <p:sldId id="469" r:id="rId57"/>
    <p:sldId id="470" r:id="rId58"/>
    <p:sldId id="473" r:id="rId59"/>
    <p:sldId id="474" r:id="rId60"/>
    <p:sldId id="475" r:id="rId61"/>
    <p:sldId id="476" r:id="rId62"/>
    <p:sldId id="548" r:id="rId63"/>
    <p:sldId id="549" r:id="rId64"/>
    <p:sldId id="550" r:id="rId65"/>
    <p:sldId id="551" r:id="rId66"/>
    <p:sldId id="553" r:id="rId67"/>
    <p:sldId id="554" r:id="rId68"/>
    <p:sldId id="498" r:id="rId69"/>
    <p:sldId id="499" r:id="rId70"/>
    <p:sldId id="500" r:id="rId71"/>
    <p:sldId id="501" r:id="rId72"/>
    <p:sldId id="502" r:id="rId73"/>
    <p:sldId id="503" r:id="rId74"/>
    <p:sldId id="504" r:id="rId75"/>
    <p:sldId id="505" r:id="rId76"/>
    <p:sldId id="506" r:id="rId77"/>
    <p:sldId id="507" r:id="rId78"/>
    <p:sldId id="508" r:id="rId79"/>
    <p:sldId id="509" r:id="rId80"/>
    <p:sldId id="510" r:id="rId81"/>
    <p:sldId id="511" r:id="rId82"/>
    <p:sldId id="512" r:id="rId83"/>
    <p:sldId id="513" r:id="rId84"/>
    <p:sldId id="514" r:id="rId85"/>
    <p:sldId id="559" r:id="rId86"/>
    <p:sldId id="560" r:id="rId87"/>
    <p:sldId id="561" r:id="rId88"/>
    <p:sldId id="562" r:id="rId89"/>
    <p:sldId id="563" r:id="rId90"/>
    <p:sldId id="564" r:id="rId91"/>
    <p:sldId id="518" r:id="rId92"/>
    <p:sldId id="519" r:id="rId93"/>
    <p:sldId id="520" r:id="rId94"/>
    <p:sldId id="521" r:id="rId95"/>
    <p:sldId id="522" r:id="rId96"/>
    <p:sldId id="523" r:id="rId97"/>
    <p:sldId id="524" r:id="rId98"/>
    <p:sldId id="525" r:id="rId99"/>
    <p:sldId id="526" r:id="rId100"/>
    <p:sldId id="527" r:id="rId101"/>
    <p:sldId id="528" r:id="rId102"/>
    <p:sldId id="529" r:id="rId103"/>
    <p:sldId id="257" r:id="rId104"/>
    <p:sldId id="281" r:id="rId105"/>
    <p:sldId id="282" r:id="rId106"/>
    <p:sldId id="263" r:id="rId107"/>
    <p:sldId id="258" r:id="rId108"/>
    <p:sldId id="260" r:id="rId109"/>
    <p:sldId id="277" r:id="rId110"/>
    <p:sldId id="278" r:id="rId111"/>
    <p:sldId id="539" r:id="rId112"/>
    <p:sldId id="268" r:id="rId113"/>
    <p:sldId id="304" r:id="rId114"/>
    <p:sldId id="305" r:id="rId115"/>
    <p:sldId id="306" r:id="rId116"/>
    <p:sldId id="266" r:id="rId117"/>
    <p:sldId id="292" r:id="rId118"/>
    <p:sldId id="267" r:id="rId119"/>
    <p:sldId id="286" r:id="rId120"/>
    <p:sldId id="287" r:id="rId121"/>
    <p:sldId id="293" r:id="rId122"/>
    <p:sldId id="294" r:id="rId123"/>
    <p:sldId id="295" r:id="rId124"/>
    <p:sldId id="296" r:id="rId125"/>
    <p:sldId id="297" r:id="rId126"/>
    <p:sldId id="298" r:id="rId127"/>
    <p:sldId id="299" r:id="rId128"/>
    <p:sldId id="300" r:id="rId129"/>
    <p:sldId id="555" r:id="rId130"/>
  </p:sldIdLst>
  <p:sldSz cx="12192000" cy="6858000"/>
  <p:notesSz cx="6797675" cy="99266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C446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249" autoAdjust="0"/>
    <p:restoredTop sz="94660"/>
  </p:normalViewPr>
  <p:slideViewPr>
    <p:cSldViewPr snapToGrid="0">
      <p:cViewPr varScale="1">
        <p:scale>
          <a:sx n="67" d="100"/>
          <a:sy n="67" d="100"/>
        </p:scale>
        <p:origin x="524"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slide" Target="slides/slide111.xml"/><Relationship Id="rId133" Type="http://schemas.openxmlformats.org/officeDocument/2006/relationships/viewProps" Target="viewProps.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28" Type="http://schemas.openxmlformats.org/officeDocument/2006/relationships/slide" Target="slides/slide127.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slide" Target="slides/slide94.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13" Type="http://schemas.openxmlformats.org/officeDocument/2006/relationships/slide" Target="slides/slide112.xml"/><Relationship Id="rId118" Type="http://schemas.openxmlformats.org/officeDocument/2006/relationships/slide" Target="slides/slide117.xml"/><Relationship Id="rId126" Type="http://schemas.openxmlformats.org/officeDocument/2006/relationships/slide" Target="slides/slide125.xml"/><Relationship Id="rId134"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103" Type="http://schemas.openxmlformats.org/officeDocument/2006/relationships/slide" Target="slides/slide102.xml"/><Relationship Id="rId108" Type="http://schemas.openxmlformats.org/officeDocument/2006/relationships/slide" Target="slides/slide107.xml"/><Relationship Id="rId116" Type="http://schemas.openxmlformats.org/officeDocument/2006/relationships/slide" Target="slides/slide115.xml"/><Relationship Id="rId124" Type="http://schemas.openxmlformats.org/officeDocument/2006/relationships/slide" Target="slides/slide123.xml"/><Relationship Id="rId129" Type="http://schemas.openxmlformats.org/officeDocument/2006/relationships/slide" Target="slides/slide128.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11" Type="http://schemas.openxmlformats.org/officeDocument/2006/relationships/slide" Target="slides/slide110.xml"/><Relationship Id="rId132"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slide" Target="slides/slide105.xml"/><Relationship Id="rId114" Type="http://schemas.openxmlformats.org/officeDocument/2006/relationships/slide" Target="slides/slide113.xml"/><Relationship Id="rId119" Type="http://schemas.openxmlformats.org/officeDocument/2006/relationships/slide" Target="slides/slide118.xml"/><Relationship Id="rId127" Type="http://schemas.openxmlformats.org/officeDocument/2006/relationships/slide" Target="slides/slide12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130" Type="http://schemas.openxmlformats.org/officeDocument/2006/relationships/slide" Target="slides/slide129.xml"/><Relationship Id="rId135"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slide" Target="slides/slide124.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131" Type="http://schemas.openxmlformats.org/officeDocument/2006/relationships/notesMaster" Target="notesMasters/notesMaster1.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46400" cy="496888"/>
          </a:xfrm>
          <a:prstGeom prst="rect">
            <a:avLst/>
          </a:prstGeom>
        </p:spPr>
        <p:txBody>
          <a:bodyPr vert="horz" lIns="91440" tIns="45720" rIns="91440" bIns="45720" rtlCol="0"/>
          <a:lstStyle>
            <a:lvl1pPr algn="l">
              <a:defRPr sz="1200"/>
            </a:lvl1pPr>
          </a:lstStyle>
          <a:p>
            <a:endParaRPr lang="it-IT" dirty="0"/>
          </a:p>
        </p:txBody>
      </p:sp>
      <p:sp>
        <p:nvSpPr>
          <p:cNvPr id="3" name="Segnaposto data 2"/>
          <p:cNvSpPr>
            <a:spLocks noGrp="1"/>
          </p:cNvSpPr>
          <p:nvPr>
            <p:ph type="dt" idx="1"/>
          </p:nvPr>
        </p:nvSpPr>
        <p:spPr>
          <a:xfrm>
            <a:off x="3849688" y="0"/>
            <a:ext cx="2946400" cy="496888"/>
          </a:xfrm>
          <a:prstGeom prst="rect">
            <a:avLst/>
          </a:prstGeom>
        </p:spPr>
        <p:txBody>
          <a:bodyPr vert="horz" lIns="91440" tIns="45720" rIns="91440" bIns="45720" rtlCol="0"/>
          <a:lstStyle>
            <a:lvl1pPr algn="r">
              <a:defRPr sz="1200"/>
            </a:lvl1pPr>
          </a:lstStyle>
          <a:p>
            <a:fld id="{CC94BDB1-331B-4CD4-B0FC-1C7246EC5C80}" type="datetimeFigureOut">
              <a:rPr lang="it-IT" smtClean="0"/>
              <a:t>08/02/2025</a:t>
            </a:fld>
            <a:endParaRPr lang="it-IT" dirty="0"/>
          </a:p>
        </p:txBody>
      </p:sp>
      <p:sp>
        <p:nvSpPr>
          <p:cNvPr id="4" name="Segnaposto immagine diapositiva 3"/>
          <p:cNvSpPr>
            <a:spLocks noGrp="1" noRot="1" noChangeAspect="1"/>
          </p:cNvSpPr>
          <p:nvPr>
            <p:ph type="sldImg" idx="2"/>
          </p:nvPr>
        </p:nvSpPr>
        <p:spPr>
          <a:xfrm>
            <a:off x="422275" y="1241425"/>
            <a:ext cx="5953125" cy="3349625"/>
          </a:xfrm>
          <a:prstGeom prst="rect">
            <a:avLst/>
          </a:prstGeom>
          <a:noFill/>
          <a:ln w="12700">
            <a:solidFill>
              <a:prstClr val="black"/>
            </a:solidFill>
          </a:ln>
        </p:spPr>
        <p:txBody>
          <a:bodyPr vert="horz" lIns="91440" tIns="45720" rIns="91440" bIns="45720" rtlCol="0" anchor="ctr"/>
          <a:lstStyle/>
          <a:p>
            <a:endParaRPr lang="it-IT" dirty="0"/>
          </a:p>
        </p:txBody>
      </p:sp>
      <p:sp>
        <p:nvSpPr>
          <p:cNvPr id="5" name="Segnaposto note 4"/>
          <p:cNvSpPr>
            <a:spLocks noGrp="1"/>
          </p:cNvSpPr>
          <p:nvPr>
            <p:ph type="body" sz="quarter" idx="3"/>
          </p:nvPr>
        </p:nvSpPr>
        <p:spPr>
          <a:xfrm>
            <a:off x="679450" y="4776788"/>
            <a:ext cx="5438775" cy="3908425"/>
          </a:xfrm>
          <a:prstGeom prst="rect">
            <a:avLst/>
          </a:prstGeom>
        </p:spPr>
        <p:txBody>
          <a:bodyPr vert="horz" lIns="91440" tIns="45720" rIns="91440" bIns="45720" rtlCol="0"/>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9429750"/>
            <a:ext cx="2946400" cy="496888"/>
          </a:xfrm>
          <a:prstGeom prst="rect">
            <a:avLst/>
          </a:prstGeom>
        </p:spPr>
        <p:txBody>
          <a:bodyPr vert="horz" lIns="91440" tIns="45720" rIns="91440" bIns="45720" rtlCol="0" anchor="b"/>
          <a:lstStyle>
            <a:lvl1pPr algn="l">
              <a:defRPr sz="1200"/>
            </a:lvl1pPr>
          </a:lstStyle>
          <a:p>
            <a:endParaRPr lang="it-IT" dirty="0"/>
          </a:p>
        </p:txBody>
      </p:sp>
      <p:sp>
        <p:nvSpPr>
          <p:cNvPr id="7" name="Segnaposto numero diapositiva 6"/>
          <p:cNvSpPr>
            <a:spLocks noGrp="1"/>
          </p:cNvSpPr>
          <p:nvPr>
            <p:ph type="sldNum" sz="quarter" idx="5"/>
          </p:nvPr>
        </p:nvSpPr>
        <p:spPr>
          <a:xfrm>
            <a:off x="3849688" y="9429750"/>
            <a:ext cx="2946400" cy="496888"/>
          </a:xfrm>
          <a:prstGeom prst="rect">
            <a:avLst/>
          </a:prstGeom>
        </p:spPr>
        <p:txBody>
          <a:bodyPr vert="horz" lIns="91440" tIns="45720" rIns="91440" bIns="45720" rtlCol="0" anchor="b"/>
          <a:lstStyle>
            <a:lvl1pPr algn="r">
              <a:defRPr sz="1200"/>
            </a:lvl1pPr>
          </a:lstStyle>
          <a:p>
            <a:fld id="{FCE412B0-CB9F-4406-9536-5151F32238DD}" type="slidenum">
              <a:rPr lang="it-IT" smtClean="0"/>
              <a:t>‹N›</a:t>
            </a:fld>
            <a:endParaRPr lang="it-IT" dirty="0"/>
          </a:p>
        </p:txBody>
      </p:sp>
    </p:spTree>
    <p:extLst>
      <p:ext uri="{BB962C8B-B14F-4D97-AF65-F5344CB8AC3E}">
        <p14:creationId xmlns:p14="http://schemas.microsoft.com/office/powerpoint/2010/main" val="170271483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5"/>
          </p:nvPr>
        </p:nvSpPr>
        <p:spPr/>
        <p:txBody>
          <a:bodyPr/>
          <a:lstStyle/>
          <a:p>
            <a:fld id="{FCE412B0-CB9F-4406-9536-5151F32238DD}" type="slidenum">
              <a:rPr lang="it-IT" smtClean="0"/>
              <a:t>4</a:t>
            </a:fld>
            <a:endParaRPr lang="it-IT" dirty="0"/>
          </a:p>
        </p:txBody>
      </p:sp>
    </p:spTree>
    <p:extLst>
      <p:ext uri="{BB962C8B-B14F-4D97-AF65-F5344CB8AC3E}">
        <p14:creationId xmlns:p14="http://schemas.microsoft.com/office/powerpoint/2010/main" val="214246622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 dello schema</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845BAC3F-249C-442A-9828-4CC5FB1247F8}" type="datetimeFigureOut">
              <a:rPr lang="it-IT" smtClean="0"/>
              <a:t>08/02/2025</a:t>
            </a:fld>
            <a:endParaRPr lang="it-IT" dirty="0"/>
          </a:p>
        </p:txBody>
      </p:sp>
      <p:sp>
        <p:nvSpPr>
          <p:cNvPr id="5" name="Footer Placeholder 4"/>
          <p:cNvSpPr>
            <a:spLocks noGrp="1"/>
          </p:cNvSpPr>
          <p:nvPr>
            <p:ph type="ftr" sz="quarter" idx="11"/>
          </p:nvPr>
        </p:nvSpPr>
        <p:spPr/>
        <p:txBody>
          <a:bodyPr/>
          <a:lstStyle/>
          <a:p>
            <a:endParaRPr lang="it-IT" dirty="0"/>
          </a:p>
        </p:txBody>
      </p:sp>
      <p:sp>
        <p:nvSpPr>
          <p:cNvPr id="6" name="Slide Number Placeholder 5"/>
          <p:cNvSpPr>
            <a:spLocks noGrp="1"/>
          </p:cNvSpPr>
          <p:nvPr>
            <p:ph type="sldNum" sz="quarter" idx="12"/>
          </p:nvPr>
        </p:nvSpPr>
        <p:spPr/>
        <p:txBody>
          <a:bodyPr/>
          <a:lstStyle/>
          <a:p>
            <a:fld id="{1DA92FD6-70FF-4FCC-8928-BFA3C18417C8}" type="slidenum">
              <a:rPr lang="it-IT" smtClean="0"/>
              <a:t>‹N›</a:t>
            </a:fld>
            <a:endParaRPr lang="it-IT" dirty="0"/>
          </a:p>
        </p:txBody>
      </p:sp>
    </p:spTree>
    <p:extLst>
      <p:ext uri="{BB962C8B-B14F-4D97-AF65-F5344CB8AC3E}">
        <p14:creationId xmlns:p14="http://schemas.microsoft.com/office/powerpoint/2010/main" val="40628404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845BAC3F-249C-442A-9828-4CC5FB1247F8}" type="datetimeFigureOut">
              <a:rPr lang="it-IT" smtClean="0"/>
              <a:t>08/02/2025</a:t>
            </a:fld>
            <a:endParaRPr lang="it-IT" dirty="0"/>
          </a:p>
        </p:txBody>
      </p:sp>
      <p:sp>
        <p:nvSpPr>
          <p:cNvPr id="5" name="Footer Placeholder 4"/>
          <p:cNvSpPr>
            <a:spLocks noGrp="1"/>
          </p:cNvSpPr>
          <p:nvPr>
            <p:ph type="ftr" sz="quarter" idx="11"/>
          </p:nvPr>
        </p:nvSpPr>
        <p:spPr/>
        <p:txBody>
          <a:bodyPr/>
          <a:lstStyle/>
          <a:p>
            <a:endParaRPr lang="it-IT" dirty="0"/>
          </a:p>
        </p:txBody>
      </p:sp>
      <p:sp>
        <p:nvSpPr>
          <p:cNvPr id="6" name="Slide Number Placeholder 5"/>
          <p:cNvSpPr>
            <a:spLocks noGrp="1"/>
          </p:cNvSpPr>
          <p:nvPr>
            <p:ph type="sldNum" sz="quarter" idx="12"/>
          </p:nvPr>
        </p:nvSpPr>
        <p:spPr/>
        <p:txBody>
          <a:bodyPr/>
          <a:lstStyle/>
          <a:p>
            <a:fld id="{1DA92FD6-70FF-4FCC-8928-BFA3C18417C8}" type="slidenum">
              <a:rPr lang="it-IT" smtClean="0"/>
              <a:t>‹N›</a:t>
            </a:fld>
            <a:endParaRPr lang="it-IT" dirty="0"/>
          </a:p>
        </p:txBody>
      </p:sp>
    </p:spTree>
    <p:extLst>
      <p:ext uri="{BB962C8B-B14F-4D97-AF65-F5344CB8AC3E}">
        <p14:creationId xmlns:p14="http://schemas.microsoft.com/office/powerpoint/2010/main" val="14204768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845BAC3F-249C-442A-9828-4CC5FB1247F8}" type="datetimeFigureOut">
              <a:rPr lang="it-IT" smtClean="0"/>
              <a:t>08/02/2025</a:t>
            </a:fld>
            <a:endParaRPr lang="it-IT" dirty="0"/>
          </a:p>
        </p:txBody>
      </p:sp>
      <p:sp>
        <p:nvSpPr>
          <p:cNvPr id="5" name="Footer Placeholder 4"/>
          <p:cNvSpPr>
            <a:spLocks noGrp="1"/>
          </p:cNvSpPr>
          <p:nvPr>
            <p:ph type="ftr" sz="quarter" idx="11"/>
          </p:nvPr>
        </p:nvSpPr>
        <p:spPr/>
        <p:txBody>
          <a:bodyPr/>
          <a:lstStyle/>
          <a:p>
            <a:endParaRPr lang="it-IT" dirty="0"/>
          </a:p>
        </p:txBody>
      </p:sp>
      <p:sp>
        <p:nvSpPr>
          <p:cNvPr id="6" name="Slide Number Placeholder 5"/>
          <p:cNvSpPr>
            <a:spLocks noGrp="1"/>
          </p:cNvSpPr>
          <p:nvPr>
            <p:ph type="sldNum" sz="quarter" idx="12"/>
          </p:nvPr>
        </p:nvSpPr>
        <p:spPr/>
        <p:txBody>
          <a:bodyPr/>
          <a:lstStyle/>
          <a:p>
            <a:fld id="{1DA92FD6-70FF-4FCC-8928-BFA3C18417C8}" type="slidenum">
              <a:rPr lang="it-IT" smtClean="0"/>
              <a:t>‹N›</a:t>
            </a:fld>
            <a:endParaRPr lang="it-IT" dirty="0"/>
          </a:p>
        </p:txBody>
      </p:sp>
    </p:spTree>
    <p:extLst>
      <p:ext uri="{BB962C8B-B14F-4D97-AF65-F5344CB8AC3E}">
        <p14:creationId xmlns:p14="http://schemas.microsoft.com/office/powerpoint/2010/main" val="15950145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845BAC3F-249C-442A-9828-4CC5FB1247F8}" type="datetimeFigureOut">
              <a:rPr lang="it-IT" smtClean="0"/>
              <a:t>08/02/2025</a:t>
            </a:fld>
            <a:endParaRPr lang="it-IT" dirty="0"/>
          </a:p>
        </p:txBody>
      </p:sp>
      <p:sp>
        <p:nvSpPr>
          <p:cNvPr id="5" name="Footer Placeholder 4"/>
          <p:cNvSpPr>
            <a:spLocks noGrp="1"/>
          </p:cNvSpPr>
          <p:nvPr>
            <p:ph type="ftr" sz="quarter" idx="11"/>
          </p:nvPr>
        </p:nvSpPr>
        <p:spPr/>
        <p:txBody>
          <a:bodyPr/>
          <a:lstStyle/>
          <a:p>
            <a:endParaRPr lang="it-IT" dirty="0"/>
          </a:p>
        </p:txBody>
      </p:sp>
      <p:sp>
        <p:nvSpPr>
          <p:cNvPr id="6" name="Slide Number Placeholder 5"/>
          <p:cNvSpPr>
            <a:spLocks noGrp="1"/>
          </p:cNvSpPr>
          <p:nvPr>
            <p:ph type="sldNum" sz="quarter" idx="12"/>
          </p:nvPr>
        </p:nvSpPr>
        <p:spPr/>
        <p:txBody>
          <a:bodyPr/>
          <a:lstStyle/>
          <a:p>
            <a:fld id="{1DA92FD6-70FF-4FCC-8928-BFA3C18417C8}" type="slidenum">
              <a:rPr lang="it-IT" smtClean="0"/>
              <a:t>‹N›</a:t>
            </a:fld>
            <a:endParaRPr lang="it-IT" dirty="0"/>
          </a:p>
        </p:txBody>
      </p:sp>
    </p:spTree>
    <p:extLst>
      <p:ext uri="{BB962C8B-B14F-4D97-AF65-F5344CB8AC3E}">
        <p14:creationId xmlns:p14="http://schemas.microsoft.com/office/powerpoint/2010/main" val="23935724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845BAC3F-249C-442A-9828-4CC5FB1247F8}" type="datetimeFigureOut">
              <a:rPr lang="it-IT" smtClean="0"/>
              <a:t>08/02/2025</a:t>
            </a:fld>
            <a:endParaRPr lang="it-IT" dirty="0"/>
          </a:p>
        </p:txBody>
      </p:sp>
      <p:sp>
        <p:nvSpPr>
          <p:cNvPr id="5" name="Footer Placeholder 4"/>
          <p:cNvSpPr>
            <a:spLocks noGrp="1"/>
          </p:cNvSpPr>
          <p:nvPr>
            <p:ph type="ftr" sz="quarter" idx="11"/>
          </p:nvPr>
        </p:nvSpPr>
        <p:spPr/>
        <p:txBody>
          <a:bodyPr/>
          <a:lstStyle/>
          <a:p>
            <a:endParaRPr lang="it-IT" dirty="0"/>
          </a:p>
        </p:txBody>
      </p:sp>
      <p:sp>
        <p:nvSpPr>
          <p:cNvPr id="6" name="Slide Number Placeholder 5"/>
          <p:cNvSpPr>
            <a:spLocks noGrp="1"/>
          </p:cNvSpPr>
          <p:nvPr>
            <p:ph type="sldNum" sz="quarter" idx="12"/>
          </p:nvPr>
        </p:nvSpPr>
        <p:spPr/>
        <p:txBody>
          <a:bodyPr/>
          <a:lstStyle/>
          <a:p>
            <a:fld id="{1DA92FD6-70FF-4FCC-8928-BFA3C18417C8}" type="slidenum">
              <a:rPr lang="it-IT" smtClean="0"/>
              <a:t>‹N›</a:t>
            </a:fld>
            <a:endParaRPr lang="it-IT" dirty="0"/>
          </a:p>
        </p:txBody>
      </p:sp>
    </p:spTree>
    <p:extLst>
      <p:ext uri="{BB962C8B-B14F-4D97-AF65-F5344CB8AC3E}">
        <p14:creationId xmlns:p14="http://schemas.microsoft.com/office/powerpoint/2010/main" val="16315359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fld id="{845BAC3F-249C-442A-9828-4CC5FB1247F8}" type="datetimeFigureOut">
              <a:rPr lang="it-IT" smtClean="0"/>
              <a:t>08/02/2025</a:t>
            </a:fld>
            <a:endParaRPr lang="it-IT" dirty="0"/>
          </a:p>
        </p:txBody>
      </p:sp>
      <p:sp>
        <p:nvSpPr>
          <p:cNvPr id="6" name="Footer Placeholder 5"/>
          <p:cNvSpPr>
            <a:spLocks noGrp="1"/>
          </p:cNvSpPr>
          <p:nvPr>
            <p:ph type="ftr" sz="quarter" idx="11"/>
          </p:nvPr>
        </p:nvSpPr>
        <p:spPr/>
        <p:txBody>
          <a:bodyPr/>
          <a:lstStyle/>
          <a:p>
            <a:endParaRPr lang="it-IT" dirty="0"/>
          </a:p>
        </p:txBody>
      </p:sp>
      <p:sp>
        <p:nvSpPr>
          <p:cNvPr id="7" name="Slide Number Placeholder 6"/>
          <p:cNvSpPr>
            <a:spLocks noGrp="1"/>
          </p:cNvSpPr>
          <p:nvPr>
            <p:ph type="sldNum" sz="quarter" idx="12"/>
          </p:nvPr>
        </p:nvSpPr>
        <p:spPr/>
        <p:txBody>
          <a:bodyPr/>
          <a:lstStyle/>
          <a:p>
            <a:fld id="{1DA92FD6-70FF-4FCC-8928-BFA3C18417C8}" type="slidenum">
              <a:rPr lang="it-IT" smtClean="0"/>
              <a:t>‹N›</a:t>
            </a:fld>
            <a:endParaRPr lang="it-IT" dirty="0"/>
          </a:p>
        </p:txBody>
      </p:sp>
    </p:spTree>
    <p:extLst>
      <p:ext uri="{BB962C8B-B14F-4D97-AF65-F5344CB8AC3E}">
        <p14:creationId xmlns:p14="http://schemas.microsoft.com/office/powerpoint/2010/main" val="39325478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Content Placeholder 3"/>
          <p:cNvSpPr>
            <a:spLocks noGrp="1"/>
          </p:cNvSpPr>
          <p:nvPr>
            <p:ph sz="half" idx="2"/>
          </p:nvPr>
        </p:nvSpPr>
        <p:spPr>
          <a:xfrm>
            <a:off x="839788" y="2505075"/>
            <a:ext cx="5157787"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Content Placeholder 5"/>
          <p:cNvSpPr>
            <a:spLocks noGrp="1"/>
          </p:cNvSpPr>
          <p:nvPr>
            <p:ph sz="quarter" idx="4"/>
          </p:nvPr>
        </p:nvSpPr>
        <p:spPr>
          <a:xfrm>
            <a:off x="6172200" y="2505075"/>
            <a:ext cx="5183188"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845BAC3F-249C-442A-9828-4CC5FB1247F8}" type="datetimeFigureOut">
              <a:rPr lang="it-IT" smtClean="0"/>
              <a:t>08/02/2025</a:t>
            </a:fld>
            <a:endParaRPr lang="it-IT" dirty="0"/>
          </a:p>
        </p:txBody>
      </p:sp>
      <p:sp>
        <p:nvSpPr>
          <p:cNvPr id="8" name="Footer Placeholder 7"/>
          <p:cNvSpPr>
            <a:spLocks noGrp="1"/>
          </p:cNvSpPr>
          <p:nvPr>
            <p:ph type="ftr" sz="quarter" idx="11"/>
          </p:nvPr>
        </p:nvSpPr>
        <p:spPr/>
        <p:txBody>
          <a:bodyPr/>
          <a:lstStyle/>
          <a:p>
            <a:endParaRPr lang="it-IT" dirty="0"/>
          </a:p>
        </p:txBody>
      </p:sp>
      <p:sp>
        <p:nvSpPr>
          <p:cNvPr id="9" name="Slide Number Placeholder 8"/>
          <p:cNvSpPr>
            <a:spLocks noGrp="1"/>
          </p:cNvSpPr>
          <p:nvPr>
            <p:ph type="sldNum" sz="quarter" idx="12"/>
          </p:nvPr>
        </p:nvSpPr>
        <p:spPr/>
        <p:txBody>
          <a:bodyPr/>
          <a:lstStyle/>
          <a:p>
            <a:fld id="{1DA92FD6-70FF-4FCC-8928-BFA3C18417C8}" type="slidenum">
              <a:rPr lang="it-IT" smtClean="0"/>
              <a:t>‹N›</a:t>
            </a:fld>
            <a:endParaRPr lang="it-IT" dirty="0"/>
          </a:p>
        </p:txBody>
      </p:sp>
    </p:spTree>
    <p:extLst>
      <p:ext uri="{BB962C8B-B14F-4D97-AF65-F5344CB8AC3E}">
        <p14:creationId xmlns:p14="http://schemas.microsoft.com/office/powerpoint/2010/main" val="21625462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Date Placeholder 2"/>
          <p:cNvSpPr>
            <a:spLocks noGrp="1"/>
          </p:cNvSpPr>
          <p:nvPr>
            <p:ph type="dt" sz="half" idx="10"/>
          </p:nvPr>
        </p:nvSpPr>
        <p:spPr/>
        <p:txBody>
          <a:bodyPr/>
          <a:lstStyle/>
          <a:p>
            <a:fld id="{845BAC3F-249C-442A-9828-4CC5FB1247F8}" type="datetimeFigureOut">
              <a:rPr lang="it-IT" smtClean="0"/>
              <a:t>08/02/2025</a:t>
            </a:fld>
            <a:endParaRPr lang="it-IT" dirty="0"/>
          </a:p>
        </p:txBody>
      </p:sp>
      <p:sp>
        <p:nvSpPr>
          <p:cNvPr id="4" name="Footer Placeholder 3"/>
          <p:cNvSpPr>
            <a:spLocks noGrp="1"/>
          </p:cNvSpPr>
          <p:nvPr>
            <p:ph type="ftr" sz="quarter" idx="11"/>
          </p:nvPr>
        </p:nvSpPr>
        <p:spPr/>
        <p:txBody>
          <a:bodyPr/>
          <a:lstStyle/>
          <a:p>
            <a:endParaRPr lang="it-IT" dirty="0"/>
          </a:p>
        </p:txBody>
      </p:sp>
      <p:sp>
        <p:nvSpPr>
          <p:cNvPr id="5" name="Slide Number Placeholder 4"/>
          <p:cNvSpPr>
            <a:spLocks noGrp="1"/>
          </p:cNvSpPr>
          <p:nvPr>
            <p:ph type="sldNum" sz="quarter" idx="12"/>
          </p:nvPr>
        </p:nvSpPr>
        <p:spPr/>
        <p:txBody>
          <a:bodyPr/>
          <a:lstStyle/>
          <a:p>
            <a:fld id="{1DA92FD6-70FF-4FCC-8928-BFA3C18417C8}" type="slidenum">
              <a:rPr lang="it-IT" smtClean="0"/>
              <a:t>‹N›</a:t>
            </a:fld>
            <a:endParaRPr lang="it-IT" dirty="0"/>
          </a:p>
        </p:txBody>
      </p:sp>
    </p:spTree>
    <p:extLst>
      <p:ext uri="{BB962C8B-B14F-4D97-AF65-F5344CB8AC3E}">
        <p14:creationId xmlns:p14="http://schemas.microsoft.com/office/powerpoint/2010/main" val="14748196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5BAC3F-249C-442A-9828-4CC5FB1247F8}" type="datetimeFigureOut">
              <a:rPr lang="it-IT" smtClean="0"/>
              <a:t>08/02/2025</a:t>
            </a:fld>
            <a:endParaRPr lang="it-IT" dirty="0"/>
          </a:p>
        </p:txBody>
      </p:sp>
      <p:sp>
        <p:nvSpPr>
          <p:cNvPr id="3" name="Footer Placeholder 2"/>
          <p:cNvSpPr>
            <a:spLocks noGrp="1"/>
          </p:cNvSpPr>
          <p:nvPr>
            <p:ph type="ftr" sz="quarter" idx="11"/>
          </p:nvPr>
        </p:nvSpPr>
        <p:spPr/>
        <p:txBody>
          <a:bodyPr/>
          <a:lstStyle/>
          <a:p>
            <a:endParaRPr lang="it-IT" dirty="0"/>
          </a:p>
        </p:txBody>
      </p:sp>
      <p:sp>
        <p:nvSpPr>
          <p:cNvPr id="4" name="Slide Number Placeholder 3"/>
          <p:cNvSpPr>
            <a:spLocks noGrp="1"/>
          </p:cNvSpPr>
          <p:nvPr>
            <p:ph type="sldNum" sz="quarter" idx="12"/>
          </p:nvPr>
        </p:nvSpPr>
        <p:spPr/>
        <p:txBody>
          <a:bodyPr/>
          <a:lstStyle/>
          <a:p>
            <a:fld id="{1DA92FD6-70FF-4FCC-8928-BFA3C18417C8}" type="slidenum">
              <a:rPr lang="it-IT" smtClean="0"/>
              <a:t>‹N›</a:t>
            </a:fld>
            <a:endParaRPr lang="it-IT" dirty="0"/>
          </a:p>
        </p:txBody>
      </p:sp>
    </p:spTree>
    <p:extLst>
      <p:ext uri="{BB962C8B-B14F-4D97-AF65-F5344CB8AC3E}">
        <p14:creationId xmlns:p14="http://schemas.microsoft.com/office/powerpoint/2010/main" val="28818320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845BAC3F-249C-442A-9828-4CC5FB1247F8}" type="datetimeFigureOut">
              <a:rPr lang="it-IT" smtClean="0"/>
              <a:t>08/02/2025</a:t>
            </a:fld>
            <a:endParaRPr lang="it-IT" dirty="0"/>
          </a:p>
        </p:txBody>
      </p:sp>
      <p:sp>
        <p:nvSpPr>
          <p:cNvPr id="6" name="Footer Placeholder 5"/>
          <p:cNvSpPr>
            <a:spLocks noGrp="1"/>
          </p:cNvSpPr>
          <p:nvPr>
            <p:ph type="ftr" sz="quarter" idx="11"/>
          </p:nvPr>
        </p:nvSpPr>
        <p:spPr/>
        <p:txBody>
          <a:bodyPr/>
          <a:lstStyle/>
          <a:p>
            <a:endParaRPr lang="it-IT" dirty="0"/>
          </a:p>
        </p:txBody>
      </p:sp>
      <p:sp>
        <p:nvSpPr>
          <p:cNvPr id="7" name="Slide Number Placeholder 6"/>
          <p:cNvSpPr>
            <a:spLocks noGrp="1"/>
          </p:cNvSpPr>
          <p:nvPr>
            <p:ph type="sldNum" sz="quarter" idx="12"/>
          </p:nvPr>
        </p:nvSpPr>
        <p:spPr/>
        <p:txBody>
          <a:bodyPr/>
          <a:lstStyle/>
          <a:p>
            <a:fld id="{1DA92FD6-70FF-4FCC-8928-BFA3C18417C8}" type="slidenum">
              <a:rPr lang="it-IT" smtClean="0"/>
              <a:t>‹N›</a:t>
            </a:fld>
            <a:endParaRPr lang="it-IT" dirty="0"/>
          </a:p>
        </p:txBody>
      </p:sp>
    </p:spTree>
    <p:extLst>
      <p:ext uri="{BB962C8B-B14F-4D97-AF65-F5344CB8AC3E}">
        <p14:creationId xmlns:p14="http://schemas.microsoft.com/office/powerpoint/2010/main" val="34925512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dirty="0"/>
              <a:t>Fare clic sull'icona per inserire un'immagine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845BAC3F-249C-442A-9828-4CC5FB1247F8}" type="datetimeFigureOut">
              <a:rPr lang="it-IT" smtClean="0"/>
              <a:t>08/02/2025</a:t>
            </a:fld>
            <a:endParaRPr lang="it-IT" dirty="0"/>
          </a:p>
        </p:txBody>
      </p:sp>
      <p:sp>
        <p:nvSpPr>
          <p:cNvPr id="6" name="Footer Placeholder 5"/>
          <p:cNvSpPr>
            <a:spLocks noGrp="1"/>
          </p:cNvSpPr>
          <p:nvPr>
            <p:ph type="ftr" sz="quarter" idx="11"/>
          </p:nvPr>
        </p:nvSpPr>
        <p:spPr/>
        <p:txBody>
          <a:bodyPr/>
          <a:lstStyle/>
          <a:p>
            <a:endParaRPr lang="it-IT" dirty="0"/>
          </a:p>
        </p:txBody>
      </p:sp>
      <p:sp>
        <p:nvSpPr>
          <p:cNvPr id="7" name="Slide Number Placeholder 6"/>
          <p:cNvSpPr>
            <a:spLocks noGrp="1"/>
          </p:cNvSpPr>
          <p:nvPr>
            <p:ph type="sldNum" sz="quarter" idx="12"/>
          </p:nvPr>
        </p:nvSpPr>
        <p:spPr/>
        <p:txBody>
          <a:bodyPr/>
          <a:lstStyle/>
          <a:p>
            <a:fld id="{1DA92FD6-70FF-4FCC-8928-BFA3C18417C8}" type="slidenum">
              <a:rPr lang="it-IT" smtClean="0"/>
              <a:t>‹N›</a:t>
            </a:fld>
            <a:endParaRPr lang="it-IT" dirty="0"/>
          </a:p>
        </p:txBody>
      </p:sp>
    </p:spTree>
    <p:extLst>
      <p:ext uri="{BB962C8B-B14F-4D97-AF65-F5344CB8AC3E}">
        <p14:creationId xmlns:p14="http://schemas.microsoft.com/office/powerpoint/2010/main" val="35552475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45BAC3F-249C-442A-9828-4CC5FB1247F8}" type="datetimeFigureOut">
              <a:rPr lang="it-IT" smtClean="0"/>
              <a:t>08/02/2025</a:t>
            </a:fld>
            <a:endParaRPr lang="it-IT"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DA92FD6-70FF-4FCC-8928-BFA3C18417C8}" type="slidenum">
              <a:rPr lang="it-IT" smtClean="0"/>
              <a:t>‹N›</a:t>
            </a:fld>
            <a:endParaRPr lang="it-IT" dirty="0"/>
          </a:p>
        </p:txBody>
      </p:sp>
    </p:spTree>
    <p:extLst>
      <p:ext uri="{BB962C8B-B14F-4D97-AF65-F5344CB8AC3E}">
        <p14:creationId xmlns:p14="http://schemas.microsoft.com/office/powerpoint/2010/main" val="3878740972"/>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rnice 7">
            <a:extLst>
              <a:ext uri="{FF2B5EF4-FFF2-40B4-BE49-F238E27FC236}">
                <a16:creationId xmlns:a16="http://schemas.microsoft.com/office/drawing/2014/main" id="{00E86801-EE2D-435F-AF39-C52EDF99C679}"/>
              </a:ext>
            </a:extLst>
          </p:cNvPr>
          <p:cNvSpPr/>
          <p:nvPr/>
        </p:nvSpPr>
        <p:spPr>
          <a:xfrm>
            <a:off x="174978" y="109728"/>
            <a:ext cx="11880321" cy="6021726"/>
          </a:xfrm>
          <a:prstGeom prst="frame">
            <a:avLst>
              <a:gd name="adj1" fmla="val 1637"/>
            </a:avLst>
          </a:prstGeom>
          <a:solidFill>
            <a:srgbClr val="2C446C"/>
          </a:solidFill>
          <a:ln>
            <a:solidFill>
              <a:srgbClr val="2C446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it-IT"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9" name="Rettangolo 8">
            <a:extLst>
              <a:ext uri="{FF2B5EF4-FFF2-40B4-BE49-F238E27FC236}">
                <a16:creationId xmlns:a16="http://schemas.microsoft.com/office/drawing/2014/main" id="{F41C6933-D9E3-4183-B4D7-DC2DF7DCCFA0}"/>
              </a:ext>
            </a:extLst>
          </p:cNvPr>
          <p:cNvSpPr/>
          <p:nvPr/>
        </p:nvSpPr>
        <p:spPr>
          <a:xfrm>
            <a:off x="174979" y="6131454"/>
            <a:ext cx="11880320" cy="54927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it-IT" sz="1800" b="0" i="0" u="none" strike="noStrike" kern="1200" cap="none" spc="0" normalizeH="0" baseline="0" noProof="0" dirty="0">
                <a:ln>
                  <a:noFill/>
                </a:ln>
                <a:solidFill>
                  <a:prstClr val="white"/>
                </a:solidFill>
                <a:effectLst/>
                <a:uLnTx/>
                <a:uFillTx/>
                <a:latin typeface="Calibri" panose="020F0502020204030204"/>
                <a:ea typeface="+mn-ea"/>
                <a:cs typeface="+mn-cs"/>
              </a:rPr>
              <a:t>LOGO ORIZZONTE SCUOLA</a:t>
            </a:r>
          </a:p>
        </p:txBody>
      </p:sp>
      <p:sp>
        <p:nvSpPr>
          <p:cNvPr id="13" name="Sottotitolo 2">
            <a:extLst>
              <a:ext uri="{FF2B5EF4-FFF2-40B4-BE49-F238E27FC236}">
                <a16:creationId xmlns:a16="http://schemas.microsoft.com/office/drawing/2014/main" id="{2BBAACBD-00F1-49CE-AEA2-7C8DFB7B19E3}"/>
              </a:ext>
            </a:extLst>
          </p:cNvPr>
          <p:cNvSpPr txBox="1">
            <a:spLocks/>
          </p:cNvSpPr>
          <p:nvPr/>
        </p:nvSpPr>
        <p:spPr>
          <a:xfrm>
            <a:off x="440269" y="485422"/>
            <a:ext cx="8624710" cy="5249333"/>
          </a:xfrm>
          <a:prstGeom prst="rect">
            <a:avLst/>
          </a:prstGeom>
        </p:spPr>
        <p:txBody>
          <a:bodyPr vert="horz" lIns="91440" tIns="45720" rIns="91440" bIns="45720" rtlCol="0" anchor="b">
            <a:normAutofit/>
          </a:bodyPr>
          <a:lstStyle>
            <a:lvl1pPr marL="0" indent="0" algn="l" defTabSz="914400" rtl="0" eaLnBrk="1" latinLnBrk="0" hangingPunct="1">
              <a:lnSpc>
                <a:spcPct val="90000"/>
              </a:lnSpc>
              <a:spcBef>
                <a:spcPts val="1000"/>
              </a:spcBef>
              <a:buFont typeface="Arial" panose="020B0604020202020204" pitchFamily="34" charset="0"/>
              <a:buNone/>
              <a:defRPr sz="2400" b="1" kern="1200">
                <a:solidFill>
                  <a:schemeClr val="tx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2000" b="1"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800" b="1"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5pPr>
            <a:lvl6pPr marL="22860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6pPr>
            <a:lvl7pPr marL="27432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7pPr>
            <a:lvl8pPr marL="32004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8pPr>
            <a:lvl9pPr marL="3657600" indent="0" algn="l" defTabSz="914400"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it-IT" sz="2400" b="1"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ctr"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it-IT" sz="2400" b="1"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6" name="Segnaposto contenuto 2">
            <a:extLst>
              <a:ext uri="{FF2B5EF4-FFF2-40B4-BE49-F238E27FC236}">
                <a16:creationId xmlns:a16="http://schemas.microsoft.com/office/drawing/2014/main" id="{EEBEE603-EDF6-F1D0-689B-DFDEB116F550}"/>
              </a:ext>
            </a:extLst>
          </p:cNvPr>
          <p:cNvSpPr txBox="1">
            <a:spLocks/>
          </p:cNvSpPr>
          <p:nvPr/>
        </p:nvSpPr>
        <p:spPr>
          <a:xfrm>
            <a:off x="906049" y="1520339"/>
            <a:ext cx="10417480" cy="4103848"/>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it-IT" sz="24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it-IT" sz="24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just"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it-IT" sz="24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CasellaDiTesto 2">
            <a:extLst>
              <a:ext uri="{FF2B5EF4-FFF2-40B4-BE49-F238E27FC236}">
                <a16:creationId xmlns:a16="http://schemas.microsoft.com/office/drawing/2014/main" id="{96317B2A-BF56-7A14-5721-9F28733E3891}"/>
              </a:ext>
            </a:extLst>
          </p:cNvPr>
          <p:cNvSpPr txBox="1"/>
          <p:nvPr/>
        </p:nvSpPr>
        <p:spPr>
          <a:xfrm>
            <a:off x="906049" y="616547"/>
            <a:ext cx="10534096" cy="4798237"/>
          </a:xfrm>
          <a:prstGeom prst="rect">
            <a:avLst/>
          </a:prstGeom>
          <a:noFill/>
        </p:spPr>
        <p:txBody>
          <a:bodyPr wrap="square" rtlCol="0">
            <a:spAutoFit/>
          </a:bodyPr>
          <a:lstStyle/>
          <a:p>
            <a:pPr marL="0" indent="0" algn="ctr" eaLnBrk="1" hangingPunct="1">
              <a:lnSpc>
                <a:spcPct val="90000"/>
              </a:lnSpc>
              <a:spcBef>
                <a:spcPts val="1000"/>
              </a:spcBef>
              <a:buFont typeface="Arial" panose="020B0604020202020204" pitchFamily="34" charset="0"/>
              <a:buNone/>
            </a:pPr>
            <a:r>
              <a:rPr lang="it-IT" altLang="it-IT" sz="4800" b="1" dirty="0">
                <a:solidFill>
                  <a:srgbClr val="0070C0"/>
                </a:solidFill>
                <a:latin typeface="Calibri" panose="020F0502020204030204" pitchFamily="34" charset="0"/>
              </a:rPr>
              <a:t>DIRITTO DEL LAVORO, CON PARTICOLARE RIFERIMENTO AL PUBBLICO IMPIEGO CONTRATTUALIZZATO</a:t>
            </a:r>
            <a:endParaRPr lang="it-IT" altLang="it-IT" sz="4000" b="1" dirty="0">
              <a:solidFill>
                <a:srgbClr val="0070C0"/>
              </a:solidFill>
              <a:latin typeface="Calibri" panose="020F0502020204030204" pitchFamily="34" charset="0"/>
            </a:endParaRPr>
          </a:p>
          <a:p>
            <a:pPr marL="0" indent="0" algn="ctr" eaLnBrk="1" hangingPunct="1">
              <a:lnSpc>
                <a:spcPct val="90000"/>
              </a:lnSpc>
              <a:spcBef>
                <a:spcPts val="1000"/>
              </a:spcBef>
              <a:buFont typeface="Arial" panose="020B0604020202020204" pitchFamily="34" charset="0"/>
              <a:buNone/>
            </a:pPr>
            <a:endParaRPr lang="it-IT" altLang="it-IT" sz="4000" b="1" dirty="0">
              <a:solidFill>
                <a:srgbClr val="0070C0"/>
              </a:solidFill>
              <a:latin typeface="Calibri" panose="020F0502020204030204" pitchFamily="34" charset="0"/>
            </a:endParaRPr>
          </a:p>
          <a:p>
            <a:pPr marL="0" indent="0" algn="ctr" eaLnBrk="1" hangingPunct="1">
              <a:lnSpc>
                <a:spcPct val="90000"/>
              </a:lnSpc>
              <a:spcBef>
                <a:spcPts val="1000"/>
              </a:spcBef>
              <a:buFont typeface="Arial" panose="020B0604020202020204" pitchFamily="34" charset="0"/>
              <a:buNone/>
            </a:pPr>
            <a:r>
              <a:rPr lang="it-IT" altLang="it-IT" sz="4000" b="1" dirty="0">
                <a:solidFill>
                  <a:srgbClr val="0070C0"/>
                </a:solidFill>
                <a:latin typeface="Calibri" panose="020F0502020204030204" pitchFamily="34" charset="0"/>
              </a:rPr>
              <a:t>A cura di </a:t>
            </a:r>
          </a:p>
          <a:p>
            <a:pPr marL="0" indent="0" algn="ctr" eaLnBrk="1" hangingPunct="1">
              <a:lnSpc>
                <a:spcPct val="90000"/>
              </a:lnSpc>
              <a:spcBef>
                <a:spcPts val="1000"/>
              </a:spcBef>
              <a:buFont typeface="Arial" panose="020B0604020202020204" pitchFamily="34" charset="0"/>
              <a:buNone/>
            </a:pPr>
            <a:r>
              <a:rPr lang="it-IT" altLang="it-IT" sz="4000" b="1" i="1" dirty="0">
                <a:solidFill>
                  <a:srgbClr val="0070C0"/>
                </a:solidFill>
                <a:latin typeface="Calibri" panose="020F0502020204030204" pitchFamily="34" charset="0"/>
              </a:rPr>
              <a:t>Avv. Alberico Sorrentino</a:t>
            </a:r>
          </a:p>
        </p:txBody>
      </p:sp>
    </p:spTree>
    <p:extLst>
      <p:ext uri="{BB962C8B-B14F-4D97-AF65-F5344CB8AC3E}">
        <p14:creationId xmlns:p14="http://schemas.microsoft.com/office/powerpoint/2010/main" val="289721530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7587D4-D7F7-1AF9-2824-D7B9CA94B84B}"/>
            </a:ext>
          </a:extLst>
        </p:cNvPr>
        <p:cNvGrpSpPr/>
        <p:nvPr/>
      </p:nvGrpSpPr>
      <p:grpSpPr>
        <a:xfrm>
          <a:off x="0" y="0"/>
          <a:ext cx="0" cy="0"/>
          <a:chOff x="0" y="0"/>
          <a:chExt cx="0" cy="0"/>
        </a:xfrm>
      </p:grpSpPr>
      <p:sp>
        <p:nvSpPr>
          <p:cNvPr id="8" name="object 2">
            <a:extLst>
              <a:ext uri="{FF2B5EF4-FFF2-40B4-BE49-F238E27FC236}">
                <a16:creationId xmlns:a16="http://schemas.microsoft.com/office/drawing/2014/main" id="{D35BE0CA-E0D2-E815-AFD7-6EFE2DF9F28A}"/>
              </a:ext>
            </a:extLst>
          </p:cNvPr>
          <p:cNvSpPr txBox="1">
            <a:spLocks noGrp="1"/>
          </p:cNvSpPr>
          <p:nvPr>
            <p:ph type="title"/>
          </p:nvPr>
        </p:nvSpPr>
        <p:spPr>
          <a:xfrm>
            <a:off x="2133600" y="29002"/>
            <a:ext cx="7019544" cy="996513"/>
          </a:xfrm>
          <a:prstGeom prst="rect">
            <a:avLst/>
          </a:prstGeom>
        </p:spPr>
        <p:txBody>
          <a:bodyPr vert="horz" wrap="square" lIns="0" tIns="11516" rIns="0" bIns="0" rtlCol="0" anchor="ctr">
            <a:spAutoFit/>
          </a:bodyPr>
          <a:lstStyle/>
          <a:p>
            <a:pPr marL="11516" marR="4607" indent="213628" algn="ctr">
              <a:lnSpc>
                <a:spcPct val="100000"/>
              </a:lnSpc>
              <a:spcBef>
                <a:spcPts val="91"/>
              </a:spcBef>
            </a:pPr>
            <a:r>
              <a:rPr lang="it-IT" sz="3200" b="1" spc="9" dirty="0">
                <a:solidFill>
                  <a:srgbClr val="C00000"/>
                </a:solidFill>
                <a:latin typeface="+mn-lt"/>
              </a:rPr>
              <a:t>TEST</a:t>
            </a:r>
            <a:br>
              <a:rPr lang="it-IT" sz="3200" b="1" spc="9" dirty="0">
                <a:solidFill>
                  <a:srgbClr val="C00000"/>
                </a:solidFill>
                <a:latin typeface="+mn-lt"/>
              </a:rPr>
            </a:br>
            <a:endParaRPr lang="it-IT" sz="3200" b="1" spc="9" dirty="0">
              <a:solidFill>
                <a:srgbClr val="C00000"/>
              </a:solidFill>
              <a:latin typeface="+mn-lt"/>
            </a:endParaRPr>
          </a:p>
        </p:txBody>
      </p:sp>
      <p:sp>
        <p:nvSpPr>
          <p:cNvPr id="11" name="CasellaDiTesto 10">
            <a:extLst>
              <a:ext uri="{FF2B5EF4-FFF2-40B4-BE49-F238E27FC236}">
                <a16:creationId xmlns:a16="http://schemas.microsoft.com/office/drawing/2014/main" id="{997EA54C-0999-3CCE-EBDB-760506CBF1F1}"/>
              </a:ext>
            </a:extLst>
          </p:cNvPr>
          <p:cNvSpPr txBox="1"/>
          <p:nvPr/>
        </p:nvSpPr>
        <p:spPr>
          <a:xfrm>
            <a:off x="857630" y="869522"/>
            <a:ext cx="11139297" cy="4879797"/>
          </a:xfrm>
          <a:prstGeom prst="rect">
            <a:avLst/>
          </a:prstGeom>
          <a:noFill/>
        </p:spPr>
        <p:txBody>
          <a:bodyPr wrap="square" rtlCol="0">
            <a:spAutoFit/>
          </a:bodyPr>
          <a:lstStyle/>
          <a:p>
            <a:pPr>
              <a:lnSpc>
                <a:spcPct val="107000"/>
              </a:lnSpc>
              <a:spcAft>
                <a:spcPts val="800"/>
              </a:spcAft>
            </a:pPr>
            <a:r>
              <a:rPr lang="it-IT" sz="1800" b="1" kern="100" dirty="0">
                <a:effectLst/>
                <a:latin typeface="Calibri" panose="020F0502020204030204" pitchFamily="34" charset="0"/>
                <a:ea typeface="Calibri" panose="020F0502020204030204" pitchFamily="34" charset="0"/>
                <a:cs typeface="Times New Roman" panose="02020603050405020304" pitchFamily="18" charset="0"/>
              </a:rPr>
              <a:t>1. Quale tra le seguenti caratteristiche definisce un rapporto di lavoro subordinato ai sensi dell'art. 2094 c.c.?</a:t>
            </a:r>
            <a:endParaRPr lang="it-IT"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it-IT" sz="1800" kern="100" dirty="0">
                <a:effectLst/>
                <a:latin typeface="Calibri" panose="020F0502020204030204" pitchFamily="34" charset="0"/>
                <a:ea typeface="Calibri" panose="020F0502020204030204" pitchFamily="34" charset="0"/>
                <a:cs typeface="Times New Roman" panose="02020603050405020304" pitchFamily="18" charset="0"/>
              </a:rPr>
              <a:t>A) Il lavoratore ha piena autonomia nell’organizzare il lavoro e nell’eseguire la prestazione.</a:t>
            </a:r>
            <a:br>
              <a:rPr lang="it-IT" sz="1800" kern="100" dirty="0">
                <a:effectLst/>
                <a:latin typeface="Calibri" panose="020F0502020204030204" pitchFamily="34" charset="0"/>
                <a:ea typeface="Calibri" panose="020F0502020204030204" pitchFamily="34" charset="0"/>
                <a:cs typeface="Times New Roman" panose="02020603050405020304" pitchFamily="18" charset="0"/>
              </a:rPr>
            </a:br>
            <a:r>
              <a:rPr lang="it-IT" sz="1800" kern="100"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B) Il lavoratore deve svolgere la prestazione sotto la direzione e il controllo del datore di lavoro.</a:t>
            </a:r>
            <a:br>
              <a:rPr lang="it-IT" sz="1800" kern="100" dirty="0">
                <a:effectLst/>
                <a:latin typeface="Calibri" panose="020F0502020204030204" pitchFamily="34" charset="0"/>
                <a:ea typeface="Calibri" panose="020F0502020204030204" pitchFamily="34" charset="0"/>
                <a:cs typeface="Times New Roman" panose="02020603050405020304" pitchFamily="18" charset="0"/>
              </a:rPr>
            </a:br>
            <a:r>
              <a:rPr lang="it-IT" sz="1800" kern="100" dirty="0">
                <a:effectLst/>
                <a:latin typeface="Calibri" panose="020F0502020204030204" pitchFamily="34" charset="0"/>
                <a:ea typeface="Calibri" panose="020F0502020204030204" pitchFamily="34" charset="0"/>
                <a:cs typeface="Times New Roman" panose="02020603050405020304" pitchFamily="18" charset="0"/>
              </a:rPr>
              <a:t>C) Il lavoratore è libero di stabilire autonomamente la retribuzione.</a:t>
            </a:r>
            <a:br>
              <a:rPr lang="it-IT" sz="1800" kern="100" dirty="0">
                <a:effectLst/>
                <a:latin typeface="Calibri" panose="020F0502020204030204" pitchFamily="34" charset="0"/>
                <a:ea typeface="Calibri" panose="020F0502020204030204" pitchFamily="34" charset="0"/>
                <a:cs typeface="Times New Roman" panose="02020603050405020304" pitchFamily="18" charset="0"/>
              </a:rPr>
            </a:br>
            <a:r>
              <a:rPr lang="it-IT" sz="1800" kern="100" dirty="0">
                <a:effectLst/>
                <a:latin typeface="Calibri" panose="020F0502020204030204" pitchFamily="34" charset="0"/>
                <a:ea typeface="Calibri" panose="020F0502020204030204" pitchFamily="34" charset="0"/>
                <a:cs typeface="Times New Roman" panose="02020603050405020304" pitchFamily="18" charset="0"/>
              </a:rPr>
              <a:t>D) Il lavoratore non ha obblighi di orario e luogo di lavoro.</a:t>
            </a:r>
          </a:p>
          <a:p>
            <a:pPr>
              <a:lnSpc>
                <a:spcPct val="107000"/>
              </a:lnSpc>
              <a:spcAft>
                <a:spcPts val="800"/>
              </a:spcAft>
            </a:pPr>
            <a:endParaRPr lang="it-IT"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it-IT" sz="1800" b="1" kern="100" dirty="0">
                <a:effectLst/>
                <a:latin typeface="Calibri" panose="020F0502020204030204" pitchFamily="34" charset="0"/>
                <a:ea typeface="Calibri" panose="020F0502020204030204" pitchFamily="34" charset="0"/>
                <a:cs typeface="Times New Roman" panose="02020603050405020304" pitchFamily="18" charset="0"/>
              </a:rPr>
              <a:t>2. In base all'art. 2222 c.c., quale delle seguenti affermazioni è corretta riguardo il rapporto di lavoro autonomo?</a:t>
            </a:r>
            <a:endParaRPr lang="it-IT"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it-IT" sz="1800" kern="100" dirty="0">
                <a:effectLst/>
                <a:latin typeface="Calibri" panose="020F0502020204030204" pitchFamily="34" charset="0"/>
                <a:ea typeface="Calibri" panose="020F0502020204030204" pitchFamily="34" charset="0"/>
                <a:cs typeface="Times New Roman" panose="02020603050405020304" pitchFamily="18" charset="0"/>
              </a:rPr>
              <a:t>A) Il lavoratore autonomo è sempre vincolato da un orario di lavoro prestabilito.</a:t>
            </a:r>
            <a:br>
              <a:rPr lang="it-IT" sz="1800" kern="100" dirty="0">
                <a:effectLst/>
                <a:latin typeface="Calibri" panose="020F0502020204030204" pitchFamily="34" charset="0"/>
                <a:ea typeface="Calibri" panose="020F0502020204030204" pitchFamily="34" charset="0"/>
                <a:cs typeface="Times New Roman" panose="02020603050405020304" pitchFamily="18" charset="0"/>
              </a:rPr>
            </a:br>
            <a:r>
              <a:rPr lang="it-IT" sz="1800" kern="100" dirty="0">
                <a:effectLst/>
                <a:latin typeface="Calibri" panose="020F0502020204030204" pitchFamily="34" charset="0"/>
                <a:ea typeface="Calibri" panose="020F0502020204030204" pitchFamily="34" charset="0"/>
                <a:cs typeface="Times New Roman" panose="02020603050405020304" pitchFamily="18" charset="0"/>
              </a:rPr>
              <a:t>B) Il lavoratore autonomo esegue il lavoro secondo modalità stabilite dal datore di lavoro.</a:t>
            </a:r>
            <a:br>
              <a:rPr lang="it-IT" sz="1800" kern="100" dirty="0">
                <a:effectLst/>
                <a:latin typeface="Calibri" panose="020F0502020204030204" pitchFamily="34" charset="0"/>
                <a:ea typeface="Calibri" panose="020F0502020204030204" pitchFamily="34" charset="0"/>
                <a:cs typeface="Times New Roman" panose="02020603050405020304" pitchFamily="18" charset="0"/>
              </a:rPr>
            </a:br>
            <a:r>
              <a:rPr lang="it-IT" sz="1800" kern="100"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C) Il lavoratore autonomo si obbliga a compiere un’opera o un servizio, senza subordinazione al committente.</a:t>
            </a:r>
            <a:br>
              <a:rPr lang="it-IT" sz="1800" kern="100" dirty="0">
                <a:effectLst/>
                <a:latin typeface="Calibri" panose="020F0502020204030204" pitchFamily="34" charset="0"/>
                <a:ea typeface="Calibri" panose="020F0502020204030204" pitchFamily="34" charset="0"/>
                <a:cs typeface="Times New Roman" panose="02020603050405020304" pitchFamily="18" charset="0"/>
              </a:rPr>
            </a:br>
            <a:r>
              <a:rPr lang="it-IT" sz="1800" kern="100" dirty="0">
                <a:effectLst/>
                <a:latin typeface="Calibri" panose="020F0502020204030204" pitchFamily="34" charset="0"/>
                <a:ea typeface="Calibri" panose="020F0502020204030204" pitchFamily="34" charset="0"/>
                <a:cs typeface="Times New Roman" panose="02020603050405020304" pitchFamily="18" charset="0"/>
              </a:rPr>
              <a:t>D) Il lavoratore autonomo riceve una retribuzione mensile fissa, indipendentemente dall’opera svolta.</a:t>
            </a:r>
          </a:p>
          <a:p>
            <a:pPr>
              <a:lnSpc>
                <a:spcPct val="107000"/>
              </a:lnSpc>
              <a:spcAft>
                <a:spcPts val="800"/>
              </a:spcAft>
            </a:pPr>
            <a:endParaRPr lang="it-IT"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endParaRPr sz="2000" dirty="0"/>
          </a:p>
          <a:p>
            <a:pPr algn="just"/>
            <a:endParaRPr sz="2000" dirty="0"/>
          </a:p>
        </p:txBody>
      </p:sp>
    </p:spTree>
    <p:extLst>
      <p:ext uri="{BB962C8B-B14F-4D97-AF65-F5344CB8AC3E}">
        <p14:creationId xmlns:p14="http://schemas.microsoft.com/office/powerpoint/2010/main" val="2636086154"/>
      </p:ext>
    </p:extLst>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object 2"/>
          <p:cNvSpPr txBox="1">
            <a:spLocks noGrp="1"/>
          </p:cNvSpPr>
          <p:nvPr>
            <p:ph type="title"/>
          </p:nvPr>
        </p:nvSpPr>
        <p:spPr>
          <a:xfrm>
            <a:off x="2209800" y="1600201"/>
            <a:ext cx="8042176" cy="504071"/>
          </a:xfrm>
          <a:prstGeom prst="rect">
            <a:avLst/>
          </a:prstGeom>
        </p:spPr>
        <p:txBody>
          <a:bodyPr vert="horz" wrap="square" lIns="0" tIns="11516" rIns="0" bIns="0" rtlCol="0" anchor="ctr">
            <a:spAutoFit/>
          </a:bodyPr>
          <a:lstStyle/>
          <a:p>
            <a:pPr marL="11516" marR="4607" indent="213628" algn="ctr">
              <a:lnSpc>
                <a:spcPct val="100000"/>
              </a:lnSpc>
              <a:spcBef>
                <a:spcPts val="91"/>
              </a:spcBef>
            </a:pPr>
            <a:r>
              <a:rPr lang="it-IT" sz="3200" b="1" spc="9" dirty="0">
                <a:solidFill>
                  <a:srgbClr val="C00000"/>
                </a:solidFill>
                <a:latin typeface="+mn-lt"/>
              </a:rPr>
              <a:t>ORARIO, FERIE, PERMESSI, CONGEDI</a:t>
            </a:r>
            <a:endParaRPr sz="3200" b="1" spc="9" dirty="0">
              <a:solidFill>
                <a:srgbClr val="C00000"/>
              </a:solidFill>
              <a:latin typeface="+mn-lt"/>
            </a:endParaRPr>
          </a:p>
        </p:txBody>
      </p:sp>
      <p:sp>
        <p:nvSpPr>
          <p:cNvPr id="3" name="CasellaDiTesto 2"/>
          <p:cNvSpPr txBox="1"/>
          <p:nvPr/>
        </p:nvSpPr>
        <p:spPr>
          <a:xfrm>
            <a:off x="2057400" y="2133600"/>
            <a:ext cx="8153400" cy="4093428"/>
          </a:xfrm>
          <a:prstGeom prst="rect">
            <a:avLst/>
          </a:prstGeom>
          <a:noFill/>
        </p:spPr>
        <p:txBody>
          <a:bodyPr wrap="square" rtlCol="0">
            <a:spAutoFit/>
          </a:bodyPr>
          <a:lstStyle/>
          <a:p>
            <a:pPr algn="just"/>
            <a:r>
              <a:rPr lang="it-IT" sz="2000" b="1" dirty="0"/>
              <a:t>CONGEDO </a:t>
            </a:r>
            <a:r>
              <a:rPr lang="it-IT" sz="2000" b="1" dirty="0" err="1"/>
              <a:t>DI</a:t>
            </a:r>
            <a:r>
              <a:rPr lang="it-IT" sz="2000" b="1" dirty="0"/>
              <a:t> MATERNITA’:</a:t>
            </a:r>
          </a:p>
          <a:p>
            <a:pPr algn="just"/>
            <a:r>
              <a:rPr lang="it-IT" sz="2000" dirty="0"/>
              <a:t>Periodo di astensione obbligatoria in cui è fatto divieto assoluto di adibire le donne in stato di gravidanza e che normalmente si estende ai due mesi precedenti la data presunta del parto e durante i tre mesi dopo il parto.</a:t>
            </a:r>
          </a:p>
          <a:p>
            <a:pPr algn="just"/>
            <a:r>
              <a:rPr lang="it-IT" sz="2000" b="1" dirty="0"/>
              <a:t>CONGEDO </a:t>
            </a:r>
            <a:r>
              <a:rPr lang="it-IT" sz="2000" b="1" dirty="0" err="1"/>
              <a:t>DI</a:t>
            </a:r>
            <a:r>
              <a:rPr lang="it-IT" sz="2000" b="1" dirty="0"/>
              <a:t> PATERNITA’</a:t>
            </a:r>
            <a:r>
              <a:rPr lang="it-IT" sz="2000" dirty="0"/>
              <a:t>:</a:t>
            </a:r>
          </a:p>
          <a:p>
            <a:pPr algn="just"/>
            <a:r>
              <a:rPr lang="it-IT" sz="2000" dirty="0"/>
              <a:t>Prevede per il padre lavoratore l’astensione obbligatoria di dieci giorni dal lavoro, che possono essere usufruiti tra i due mesi precedenti e i cinque successivi al parto. </a:t>
            </a:r>
          </a:p>
          <a:p>
            <a:pPr algn="just"/>
            <a:r>
              <a:rPr lang="it-IT" sz="2000" b="1" dirty="0"/>
              <a:t>CONGEDO PARENTALE 1-12 ANNI</a:t>
            </a:r>
          </a:p>
          <a:p>
            <a:pPr algn="just"/>
            <a:r>
              <a:rPr lang="it-IT" sz="2000" dirty="0"/>
              <a:t>La legge riconosce ad entrambi i genitori la possibilità di usufruire di un periodo complessivo di astensione facoltativa dal lavoro di dieci mesi (elevabile ad undici in caso in cui il padre si astenga per un periodo intero o frazionato non inferiore a tre mesi) entro i 12 anni di vita del bambino.</a:t>
            </a:r>
          </a:p>
        </p:txBody>
      </p:sp>
    </p:spTree>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object 2"/>
          <p:cNvSpPr txBox="1">
            <a:spLocks noGrp="1"/>
          </p:cNvSpPr>
          <p:nvPr>
            <p:ph type="title"/>
          </p:nvPr>
        </p:nvSpPr>
        <p:spPr>
          <a:xfrm>
            <a:off x="2209800" y="1600201"/>
            <a:ext cx="8042176" cy="504071"/>
          </a:xfrm>
          <a:prstGeom prst="rect">
            <a:avLst/>
          </a:prstGeom>
        </p:spPr>
        <p:txBody>
          <a:bodyPr vert="horz" wrap="square" lIns="0" tIns="11516" rIns="0" bIns="0" rtlCol="0" anchor="ctr">
            <a:spAutoFit/>
          </a:bodyPr>
          <a:lstStyle/>
          <a:p>
            <a:pPr marL="11516" marR="4607" indent="213628" algn="ctr">
              <a:lnSpc>
                <a:spcPct val="100000"/>
              </a:lnSpc>
              <a:spcBef>
                <a:spcPts val="91"/>
              </a:spcBef>
            </a:pPr>
            <a:r>
              <a:rPr lang="it-IT" sz="3200" b="1" spc="9" dirty="0">
                <a:solidFill>
                  <a:srgbClr val="C00000"/>
                </a:solidFill>
                <a:latin typeface="+mn-lt"/>
              </a:rPr>
              <a:t>ESTINZIONE DEL RAPPORTO </a:t>
            </a:r>
            <a:r>
              <a:rPr lang="it-IT" sz="3200" b="1" spc="9" dirty="0" err="1">
                <a:solidFill>
                  <a:srgbClr val="C00000"/>
                </a:solidFill>
                <a:latin typeface="+mn-lt"/>
              </a:rPr>
              <a:t>DI</a:t>
            </a:r>
            <a:r>
              <a:rPr lang="it-IT" sz="3200" b="1" spc="9" dirty="0">
                <a:solidFill>
                  <a:srgbClr val="C00000"/>
                </a:solidFill>
                <a:latin typeface="+mn-lt"/>
              </a:rPr>
              <a:t> IMPIEGO</a:t>
            </a:r>
            <a:endParaRPr sz="3200" b="1" spc="9" dirty="0">
              <a:solidFill>
                <a:srgbClr val="C00000"/>
              </a:solidFill>
              <a:latin typeface="+mn-lt"/>
            </a:endParaRPr>
          </a:p>
        </p:txBody>
      </p:sp>
      <p:sp>
        <p:nvSpPr>
          <p:cNvPr id="3" name="CasellaDiTesto 2"/>
          <p:cNvSpPr txBox="1"/>
          <p:nvPr/>
        </p:nvSpPr>
        <p:spPr>
          <a:xfrm>
            <a:off x="2057400" y="2286000"/>
            <a:ext cx="8153400" cy="2862322"/>
          </a:xfrm>
          <a:prstGeom prst="rect">
            <a:avLst/>
          </a:prstGeom>
          <a:noFill/>
        </p:spPr>
        <p:txBody>
          <a:bodyPr wrap="square" rtlCol="0">
            <a:spAutoFit/>
          </a:bodyPr>
          <a:lstStyle/>
          <a:p>
            <a:pPr algn="just"/>
            <a:r>
              <a:rPr lang="it-IT" sz="2000" dirty="0"/>
              <a:t>Il rapporto di pubblico impiego è soggetto ad estinzione: </a:t>
            </a:r>
          </a:p>
          <a:p>
            <a:pPr algn="just"/>
            <a:r>
              <a:rPr lang="it-IT" sz="2000" dirty="0"/>
              <a:t>Secondo la contrattazione collettiva la cessazione dal rapporto di lavoro a tempo indeterminato avviene per: </a:t>
            </a:r>
          </a:p>
          <a:p>
            <a:pPr algn="just"/>
            <a:endParaRPr lang="it-IT" sz="2000" dirty="0"/>
          </a:p>
          <a:p>
            <a:pPr algn="just"/>
            <a:r>
              <a:rPr lang="it-IT" sz="2000" dirty="0"/>
              <a:t>• </a:t>
            </a:r>
            <a:r>
              <a:rPr lang="it-IT" sz="2000" b="1" dirty="0"/>
              <a:t>LICENZIAMENTO DISCIPLINARE </a:t>
            </a:r>
          </a:p>
          <a:p>
            <a:pPr algn="just"/>
            <a:r>
              <a:rPr lang="it-IT" sz="2000" dirty="0"/>
              <a:t>• </a:t>
            </a:r>
            <a:r>
              <a:rPr lang="it-IT" sz="2000" b="1" dirty="0"/>
              <a:t>COMPIMENTO DEL LIMITE </a:t>
            </a:r>
            <a:r>
              <a:rPr lang="it-IT" sz="2000" b="1" dirty="0" err="1"/>
              <a:t>DI</a:t>
            </a:r>
            <a:r>
              <a:rPr lang="it-IT" sz="2000" b="1" dirty="0"/>
              <a:t> ETÀ </a:t>
            </a:r>
          </a:p>
          <a:p>
            <a:pPr algn="just"/>
            <a:r>
              <a:rPr lang="it-IT" sz="2000" dirty="0"/>
              <a:t>• </a:t>
            </a:r>
            <a:r>
              <a:rPr lang="it-IT" sz="2000" b="1" dirty="0"/>
              <a:t>DIMISSIONI DEL DIPENDENTE </a:t>
            </a:r>
          </a:p>
          <a:p>
            <a:pPr algn="just"/>
            <a:r>
              <a:rPr lang="it-IT" sz="2000" dirty="0"/>
              <a:t>• </a:t>
            </a:r>
            <a:r>
              <a:rPr lang="it-IT" sz="2000" b="1" dirty="0"/>
              <a:t>DECESSO DEL DIPENDENTE </a:t>
            </a:r>
          </a:p>
          <a:p>
            <a:pPr algn="just"/>
            <a:r>
              <a:rPr lang="it-IT" sz="2000" dirty="0"/>
              <a:t>• </a:t>
            </a:r>
            <a:r>
              <a:rPr lang="it-IT" sz="2000" b="1" dirty="0"/>
              <a:t>SUPERAMENTO DEL PERIODO </a:t>
            </a:r>
            <a:r>
              <a:rPr lang="it-IT" sz="2000" b="1" dirty="0" err="1"/>
              <a:t>DI</a:t>
            </a:r>
            <a:r>
              <a:rPr lang="it-IT" sz="2000" b="1" dirty="0"/>
              <a:t> COMPORTO IN CASO </a:t>
            </a:r>
            <a:r>
              <a:rPr lang="it-IT" sz="2000" b="1" dirty="0" err="1"/>
              <a:t>DI</a:t>
            </a:r>
            <a:r>
              <a:rPr lang="it-IT" sz="2000" b="1" dirty="0"/>
              <a:t> MALATTIA </a:t>
            </a:r>
          </a:p>
        </p:txBody>
      </p:sp>
    </p:spTree>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object 2"/>
          <p:cNvSpPr txBox="1">
            <a:spLocks noGrp="1"/>
          </p:cNvSpPr>
          <p:nvPr>
            <p:ph type="title"/>
          </p:nvPr>
        </p:nvSpPr>
        <p:spPr>
          <a:xfrm>
            <a:off x="2266950" y="675043"/>
            <a:ext cx="8042176" cy="996513"/>
          </a:xfrm>
          <a:prstGeom prst="rect">
            <a:avLst/>
          </a:prstGeom>
        </p:spPr>
        <p:txBody>
          <a:bodyPr vert="horz" wrap="square" lIns="0" tIns="11516" rIns="0" bIns="0" rtlCol="0" anchor="ctr">
            <a:spAutoFit/>
          </a:bodyPr>
          <a:lstStyle/>
          <a:p>
            <a:pPr marL="11516" marR="4607" indent="213628" algn="ctr">
              <a:lnSpc>
                <a:spcPct val="100000"/>
              </a:lnSpc>
              <a:spcBef>
                <a:spcPts val="91"/>
              </a:spcBef>
            </a:pPr>
            <a:r>
              <a:rPr lang="it-IT" sz="3200" b="1" spc="9" dirty="0">
                <a:solidFill>
                  <a:srgbClr val="C00000"/>
                </a:solidFill>
                <a:latin typeface="+mn-lt"/>
              </a:rPr>
              <a:t>CONTROVERSI </a:t>
            </a:r>
            <a:r>
              <a:rPr lang="it-IT" sz="3200" b="1" spc="9" dirty="0" err="1">
                <a:solidFill>
                  <a:srgbClr val="C00000"/>
                </a:solidFill>
                <a:latin typeface="+mn-lt"/>
              </a:rPr>
              <a:t>DI</a:t>
            </a:r>
            <a:r>
              <a:rPr lang="it-IT" sz="3200" b="1" spc="9" dirty="0">
                <a:solidFill>
                  <a:srgbClr val="C00000"/>
                </a:solidFill>
                <a:latin typeface="+mn-lt"/>
              </a:rPr>
              <a:t> LAVORO NEL PUBBLICO IMPIEGO</a:t>
            </a:r>
            <a:endParaRPr sz="3200" b="1" spc="9" dirty="0">
              <a:solidFill>
                <a:srgbClr val="C00000"/>
              </a:solidFill>
              <a:latin typeface="+mn-lt"/>
            </a:endParaRPr>
          </a:p>
        </p:txBody>
      </p:sp>
      <p:sp>
        <p:nvSpPr>
          <p:cNvPr id="3" name="CasellaDiTesto 2"/>
          <p:cNvSpPr txBox="1"/>
          <p:nvPr/>
        </p:nvSpPr>
        <p:spPr>
          <a:xfrm>
            <a:off x="2057400" y="2514601"/>
            <a:ext cx="8153400" cy="3170099"/>
          </a:xfrm>
          <a:prstGeom prst="rect">
            <a:avLst/>
          </a:prstGeom>
          <a:noFill/>
        </p:spPr>
        <p:txBody>
          <a:bodyPr wrap="square" rtlCol="0">
            <a:spAutoFit/>
          </a:bodyPr>
          <a:lstStyle/>
          <a:p>
            <a:pPr algn="just"/>
            <a:r>
              <a:rPr lang="it-IT" sz="2000" dirty="0"/>
              <a:t>L’art. </a:t>
            </a:r>
            <a:r>
              <a:rPr lang="it-IT" sz="2000"/>
              <a:t>63 D.Lgs</a:t>
            </a:r>
            <a:r>
              <a:rPr lang="it-IT" sz="2000" dirty="0" err="1"/>
              <a:t>.</a:t>
            </a:r>
            <a:r>
              <a:rPr lang="it-IT" sz="2000" dirty="0"/>
              <a:t> 165/2011 regolamenta i criteri di attribuzione delle controversie al giudice ordinario o al giudice amministrativo. </a:t>
            </a:r>
          </a:p>
          <a:p>
            <a:pPr algn="just"/>
            <a:r>
              <a:rPr lang="it-IT" sz="2000" dirty="0"/>
              <a:t>Al </a:t>
            </a:r>
            <a:r>
              <a:rPr lang="it-IT" sz="2000" b="1" dirty="0"/>
              <a:t>giudice ordinario </a:t>
            </a:r>
            <a:r>
              <a:rPr lang="it-IT" sz="2000" dirty="0"/>
              <a:t>competono «tutte le controversie relative ai rapporti di lavoro alle dipendenze delle pubbliche amministrazioni» ad eccezione di quelle relative ai rapporti di lavoro non privatizzati. </a:t>
            </a:r>
          </a:p>
          <a:p>
            <a:pPr algn="just"/>
            <a:endParaRPr lang="it-IT" sz="2000" dirty="0"/>
          </a:p>
          <a:p>
            <a:pPr algn="just"/>
            <a:r>
              <a:rPr lang="it-IT" sz="2000" dirty="0"/>
              <a:t>Alla </a:t>
            </a:r>
            <a:r>
              <a:rPr lang="it-IT" sz="2000" b="1" dirty="0"/>
              <a:t>giurisdizione del giudice amministrativo </a:t>
            </a:r>
            <a:r>
              <a:rPr lang="it-IT" sz="2000" dirty="0"/>
              <a:t>competono le controversie ai rapporti di lavoro delle categorie non </a:t>
            </a:r>
            <a:r>
              <a:rPr lang="it-IT" sz="2000" dirty="0" err="1"/>
              <a:t>contrattualizzate</a:t>
            </a:r>
            <a:r>
              <a:rPr lang="it-IT" sz="2000" dirty="0"/>
              <a:t> di cui all’art. 3 D.Lgs.165/2001, e quelle in materia di procedure concorsuali per l’assunzione dei dipendenti delle pubbliche amministrazioni.</a:t>
            </a:r>
            <a:endParaRPr lang="it-IT" sz="2000" b="1" dirty="0"/>
          </a:p>
        </p:txBody>
      </p:sp>
    </p:spTree>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sz="3200" b="1" spc="9" dirty="0">
                <a:solidFill>
                  <a:srgbClr val="C00000"/>
                </a:solidFill>
                <a:latin typeface="+mn-lt"/>
              </a:rPr>
              <a:t>IL LAVORO A DISTANZA</a:t>
            </a:r>
          </a:p>
        </p:txBody>
      </p:sp>
      <p:sp>
        <p:nvSpPr>
          <p:cNvPr id="3" name="Segnaposto contenuto 2"/>
          <p:cNvSpPr>
            <a:spLocks noGrp="1"/>
          </p:cNvSpPr>
          <p:nvPr>
            <p:ph idx="1"/>
          </p:nvPr>
        </p:nvSpPr>
        <p:spPr/>
        <p:txBody>
          <a:bodyPr>
            <a:normAutofit/>
          </a:bodyPr>
          <a:lstStyle/>
          <a:p>
            <a:r>
              <a:rPr lang="it-IT" dirty="0"/>
              <a:t>Titolo III del CCNL Istruzione 2019-2021, sottoscritto il 18 gennaio 2024.</a:t>
            </a:r>
          </a:p>
          <a:p>
            <a:r>
              <a:rPr lang="it-IT" dirty="0"/>
              <a:t>Direttiva n. 3 del 2017 in materia di lavoro agile del Presidente del Consiglio dei Ministri.</a:t>
            </a:r>
          </a:p>
          <a:p>
            <a:r>
              <a:rPr lang="it-IT" dirty="0"/>
              <a:t>Legge n. 81 del 2017 “Misure per la tutela del lavoro autonomo non imprenditoriale e misure volte a favorire l'articolazione flessibile nei tempi e nei luoghi del lavoro subordinato”.</a:t>
            </a:r>
          </a:p>
        </p:txBody>
      </p:sp>
      <p:sp>
        <p:nvSpPr>
          <p:cNvPr id="4" name="Segnaposto numero diapositiva 3"/>
          <p:cNvSpPr>
            <a:spLocks noGrp="1"/>
          </p:cNvSpPr>
          <p:nvPr>
            <p:ph type="sldNum" sz="quarter" idx="12"/>
          </p:nvPr>
        </p:nvSpPr>
        <p:spPr/>
        <p:txBody>
          <a:bodyPr/>
          <a:lstStyle/>
          <a:p>
            <a:fld id="{BAE3ADCA-F75E-4D88-AC17-CA1A43C85BE1}" type="slidenum">
              <a:rPr lang="it-IT" smtClean="0"/>
              <a:pPr/>
              <a:t>103</a:t>
            </a:fld>
            <a:endParaRPr lang="it-IT"/>
          </a:p>
        </p:txBody>
      </p:sp>
    </p:spTree>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pPr algn="ctr"/>
            <a:r>
              <a:rPr lang="it-IT" sz="3200" b="1" spc="9" dirty="0">
                <a:solidFill>
                  <a:srgbClr val="C00000"/>
                </a:solidFill>
                <a:latin typeface="+mn-lt"/>
              </a:rPr>
              <a:t>Direttiva n. 3 del 2017 in materia di lavoro agile del Presidente del Consiglio dei Ministri</a:t>
            </a:r>
          </a:p>
        </p:txBody>
      </p:sp>
      <p:sp>
        <p:nvSpPr>
          <p:cNvPr id="3" name="Segnaposto contenuto 2"/>
          <p:cNvSpPr>
            <a:spLocks noGrp="1"/>
          </p:cNvSpPr>
          <p:nvPr>
            <p:ph idx="1"/>
          </p:nvPr>
        </p:nvSpPr>
        <p:spPr/>
        <p:txBody>
          <a:bodyPr>
            <a:normAutofit fontScale="92500" lnSpcReduction="20000"/>
          </a:bodyPr>
          <a:lstStyle/>
          <a:p>
            <a:r>
              <a:rPr lang="it-IT" dirty="0"/>
              <a:t>La legge 7 agosto 2015, n. 124, recante “</a:t>
            </a:r>
            <a:r>
              <a:rPr lang="it-IT" i="1" dirty="0"/>
              <a:t>Deleghe al Governo in materia di riorganizzazione delle amministrazioni pubbliche</a:t>
            </a:r>
            <a:r>
              <a:rPr lang="it-IT" dirty="0"/>
              <a:t>”, all’articolo 14, introduce nuove misure per la promozione della conciliazione dei tempi di vita e di lavoro che le amministrazioni pubbliche sono chiamate ad attuare a decorrere dalla data di entrata in vigore della stessa legge. La disposizione prevede che le amministrazioni pubbliche, nei limiti delle risorse di bilancio disponibili a legislazione vigente e senza nuovi o maggiori oneri per la finanza pubblica, adottino misure organizzative volte a introdurre lo </a:t>
            </a:r>
            <a:r>
              <a:rPr lang="it-IT" dirty="0" err="1"/>
              <a:t>smart</a:t>
            </a:r>
            <a:r>
              <a:rPr lang="it-IT" dirty="0"/>
              <a:t> </a:t>
            </a:r>
            <a:r>
              <a:rPr lang="it-IT" dirty="0" err="1"/>
              <a:t>working</a:t>
            </a:r>
            <a:r>
              <a:rPr lang="it-IT" dirty="0"/>
              <a:t>.</a:t>
            </a:r>
          </a:p>
          <a:p>
            <a:r>
              <a:rPr lang="it-IT" b="1" dirty="0"/>
              <a:t>Le misure da adottare devono permettere, entro tre anni, ad almeno il 10 per cento dei dipendenti, ove lo richiedano, di avvalersi delle nuove modalità spazio-temporali di svolgimento della prestazione lavorativa, garantendo che i dipendenti che se ne avvalgono non subiscano penalizzazioni ai fini del riconoscimento di professionalità.</a:t>
            </a:r>
          </a:p>
        </p:txBody>
      </p:sp>
      <p:sp>
        <p:nvSpPr>
          <p:cNvPr id="5" name="Segnaposto numero diapositiva 4"/>
          <p:cNvSpPr>
            <a:spLocks noGrp="1"/>
          </p:cNvSpPr>
          <p:nvPr>
            <p:ph type="sldNum" sz="quarter" idx="12"/>
          </p:nvPr>
        </p:nvSpPr>
        <p:spPr/>
        <p:txBody>
          <a:bodyPr/>
          <a:lstStyle/>
          <a:p>
            <a:fld id="{BAE3ADCA-F75E-4D88-AC17-CA1A43C85BE1}" type="slidenum">
              <a:rPr lang="it-IT" smtClean="0"/>
              <a:pPr/>
              <a:t>104</a:t>
            </a:fld>
            <a:endParaRPr lang="it-IT"/>
          </a:p>
        </p:txBody>
      </p:sp>
    </p:spTree>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pPr algn="ctr"/>
            <a:r>
              <a:rPr lang="it-IT" sz="3200" b="1" spc="9" dirty="0">
                <a:solidFill>
                  <a:srgbClr val="C00000"/>
                </a:solidFill>
                <a:latin typeface="+mn-lt"/>
              </a:rPr>
              <a:t>LINEE GUIDA ALLEGATE ALLA DIRETTIVA</a:t>
            </a:r>
          </a:p>
        </p:txBody>
      </p:sp>
      <p:sp>
        <p:nvSpPr>
          <p:cNvPr id="3" name="Segnaposto contenuto 2"/>
          <p:cNvSpPr>
            <a:spLocks noGrp="1"/>
          </p:cNvSpPr>
          <p:nvPr>
            <p:ph idx="1"/>
          </p:nvPr>
        </p:nvSpPr>
        <p:spPr/>
        <p:txBody>
          <a:bodyPr>
            <a:normAutofit fontScale="70000" lnSpcReduction="20000"/>
          </a:bodyPr>
          <a:lstStyle/>
          <a:p>
            <a:pPr>
              <a:buNone/>
            </a:pPr>
            <a:r>
              <a:rPr lang="it-IT" dirty="0"/>
              <a:t>1.B  “</a:t>
            </a:r>
            <a:r>
              <a:rPr lang="it-IT" b="1" i="1" u="sng" dirty="0"/>
              <a:t>Relativamente all’individuazione dei dipendenti destinatari delle predette misure, nessuna tipologia o categoria di lavoratore è aprioristicamente esclusa</a:t>
            </a:r>
            <a:r>
              <a:rPr lang="it-IT" i="1" dirty="0"/>
              <a:t>. Le amministrazioni possono definire le attività compatibili con il lavoro agile e tenerne conto ai fini dell’accesso a tale modalità di esecuzione del rapporto di lavoro da parte dei dipendenti che ne fanno richiesta</a:t>
            </a:r>
            <a:r>
              <a:rPr lang="it-IT" dirty="0"/>
              <a:t>”.</a:t>
            </a:r>
          </a:p>
          <a:p>
            <a:pPr>
              <a:buNone/>
            </a:pPr>
            <a:endParaRPr lang="it-IT" dirty="0"/>
          </a:p>
          <a:p>
            <a:pPr>
              <a:buNone/>
            </a:pPr>
            <a:r>
              <a:rPr lang="it-IT" dirty="0"/>
              <a:t>1.D  “</a:t>
            </a:r>
            <a:r>
              <a:rPr lang="it-IT" i="1" dirty="0"/>
              <a:t>I dirigenti, infatti, </a:t>
            </a:r>
            <a:r>
              <a:rPr lang="it-IT" b="1" i="1" u="sng" dirty="0"/>
              <a:t>oltre ad essere potenziali fruitori al pari degli altri dipendenti</a:t>
            </a:r>
            <a:r>
              <a:rPr lang="it-IT" i="1" dirty="0"/>
              <a:t> delle misure innovative di svolgimento della prestazione lavorativa recate dall’articolo 14 della legge 124/2015, sono tenuti a salvaguardare le legittime aspettative di chi utilizza le nuove modalità</a:t>
            </a:r>
            <a:r>
              <a:rPr lang="it-IT" dirty="0"/>
              <a:t>”.</a:t>
            </a:r>
          </a:p>
          <a:p>
            <a:pPr>
              <a:buNone/>
            </a:pPr>
            <a:endParaRPr lang="it-IT" dirty="0"/>
          </a:p>
          <a:p>
            <a:pPr>
              <a:buNone/>
            </a:pPr>
            <a:r>
              <a:rPr lang="it-IT" dirty="0"/>
              <a:t>     3.B  “</a:t>
            </a:r>
            <a:r>
              <a:rPr lang="it-IT" i="1" dirty="0"/>
              <a:t>Inoltre, al fine di garantire il rispetto del principio di non discriminazione e di non vanificare gli altri istituti con la finalità della conciliazione vita-lavoro già riconosciuti al dipendente (come nel caso del part- </a:t>
            </a:r>
            <a:r>
              <a:rPr lang="it-IT" i="1" dirty="0" err="1"/>
              <a:t>time</a:t>
            </a:r>
            <a:r>
              <a:rPr lang="it-IT" i="1" dirty="0"/>
              <a:t> e dei permessi previsti dalla legge 104/1992 ecc.), è necessario che l’atto interno sul lavoro agile dell’amministrazione, non determini esclusioni rispetto al personale destinatario dello stesso</a:t>
            </a:r>
            <a:r>
              <a:rPr lang="it-IT" dirty="0"/>
              <a:t>”. </a:t>
            </a:r>
          </a:p>
        </p:txBody>
      </p:sp>
      <p:sp>
        <p:nvSpPr>
          <p:cNvPr id="5" name="Segnaposto numero diapositiva 4"/>
          <p:cNvSpPr>
            <a:spLocks noGrp="1"/>
          </p:cNvSpPr>
          <p:nvPr>
            <p:ph type="sldNum" sz="quarter" idx="12"/>
          </p:nvPr>
        </p:nvSpPr>
        <p:spPr/>
        <p:txBody>
          <a:bodyPr/>
          <a:lstStyle/>
          <a:p>
            <a:fld id="{BAE3ADCA-F75E-4D88-AC17-CA1A43C85BE1}" type="slidenum">
              <a:rPr lang="it-IT" smtClean="0"/>
              <a:pPr/>
              <a:t>105</a:t>
            </a:fld>
            <a:endParaRPr lang="it-IT"/>
          </a:p>
        </p:txBody>
      </p:sp>
    </p:spTree>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pPr algn="ctr"/>
            <a:r>
              <a:rPr lang="it-IT" sz="3200" b="1" spc="9" dirty="0">
                <a:solidFill>
                  <a:srgbClr val="C00000"/>
                </a:solidFill>
                <a:latin typeface="+mn-lt"/>
              </a:rPr>
              <a:t>DESTINATARI</a:t>
            </a:r>
          </a:p>
        </p:txBody>
      </p:sp>
      <p:sp>
        <p:nvSpPr>
          <p:cNvPr id="3" name="Segnaposto contenuto 2"/>
          <p:cNvSpPr>
            <a:spLocks noGrp="1"/>
          </p:cNvSpPr>
          <p:nvPr>
            <p:ph idx="1"/>
          </p:nvPr>
        </p:nvSpPr>
        <p:spPr/>
        <p:txBody>
          <a:bodyPr>
            <a:normAutofit/>
          </a:bodyPr>
          <a:lstStyle/>
          <a:p>
            <a:r>
              <a:rPr lang="it-IT" dirty="0"/>
              <a:t>DSGA</a:t>
            </a:r>
          </a:p>
          <a:p>
            <a:pPr>
              <a:buNone/>
            </a:pPr>
            <a:endParaRPr lang="it-IT" dirty="0"/>
          </a:p>
          <a:p>
            <a:r>
              <a:rPr lang="it-IT" dirty="0"/>
              <a:t>AA</a:t>
            </a:r>
          </a:p>
          <a:p>
            <a:pPr>
              <a:buNone/>
            </a:pPr>
            <a:endParaRPr lang="it-IT" dirty="0"/>
          </a:p>
          <a:p>
            <a:r>
              <a:rPr lang="it-IT" dirty="0"/>
              <a:t>AT</a:t>
            </a:r>
          </a:p>
          <a:p>
            <a:endParaRPr lang="it-IT" dirty="0"/>
          </a:p>
          <a:p>
            <a:pPr>
              <a:buNone/>
            </a:pPr>
            <a:r>
              <a:rPr lang="it-IT" b="1" u="sng" dirty="0"/>
              <a:t>NB: riguarda tutti i lavoratori a tempo indeterminato e determinato, full </a:t>
            </a:r>
            <a:r>
              <a:rPr lang="it-IT" b="1" u="sng" dirty="0" err="1"/>
              <a:t>time</a:t>
            </a:r>
            <a:r>
              <a:rPr lang="it-IT" b="1" u="sng" dirty="0"/>
              <a:t> e part </a:t>
            </a:r>
            <a:r>
              <a:rPr lang="it-IT" b="1" u="sng" dirty="0" err="1"/>
              <a:t>time</a:t>
            </a:r>
            <a:r>
              <a:rPr lang="it-IT" b="1" u="sng" dirty="0"/>
              <a:t>.</a:t>
            </a:r>
          </a:p>
        </p:txBody>
      </p:sp>
      <p:sp>
        <p:nvSpPr>
          <p:cNvPr id="5" name="Segnaposto numero diapositiva 4"/>
          <p:cNvSpPr>
            <a:spLocks noGrp="1"/>
          </p:cNvSpPr>
          <p:nvPr>
            <p:ph type="sldNum" sz="quarter" idx="12"/>
          </p:nvPr>
        </p:nvSpPr>
        <p:spPr/>
        <p:txBody>
          <a:bodyPr/>
          <a:lstStyle/>
          <a:p>
            <a:fld id="{BAE3ADCA-F75E-4D88-AC17-CA1A43C85BE1}" type="slidenum">
              <a:rPr lang="it-IT" smtClean="0"/>
              <a:pPr/>
              <a:t>106</a:t>
            </a:fld>
            <a:endParaRPr lang="it-IT"/>
          </a:p>
        </p:txBody>
      </p:sp>
    </p:spTree>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838200" y="410368"/>
            <a:ext cx="10515600" cy="1325563"/>
          </a:xfrm>
        </p:spPr>
        <p:txBody>
          <a:bodyPr>
            <a:normAutofit/>
          </a:bodyPr>
          <a:lstStyle/>
          <a:p>
            <a:pPr algn="ctr"/>
            <a:r>
              <a:rPr lang="it-IT" sz="3200" b="1" spc="9" dirty="0">
                <a:solidFill>
                  <a:srgbClr val="C00000"/>
                </a:solidFill>
                <a:latin typeface="+mn-lt"/>
              </a:rPr>
              <a:t>PRECISAZIONI UTILI</a:t>
            </a:r>
          </a:p>
        </p:txBody>
      </p:sp>
      <p:sp>
        <p:nvSpPr>
          <p:cNvPr id="3" name="Segnaposto contenuto 2"/>
          <p:cNvSpPr>
            <a:spLocks noGrp="1"/>
          </p:cNvSpPr>
          <p:nvPr>
            <p:ph idx="1"/>
          </p:nvPr>
        </p:nvSpPr>
        <p:spPr/>
        <p:txBody>
          <a:bodyPr>
            <a:normAutofit/>
          </a:bodyPr>
          <a:lstStyle/>
          <a:p>
            <a:r>
              <a:rPr lang="it-IT" dirty="0"/>
              <a:t>Il lavoro a distanza non è una diversa tipologia di rapporto di lavoro, bensì una particolare modalità di esecuzione della prestazione di lavoro subordinato introdotta al fine di incrementare la competitività e di </a:t>
            </a:r>
            <a:r>
              <a:rPr lang="it-IT" b="1" u="sng" dirty="0"/>
              <a:t>agevolare la conciliazione dei tempi di vita e lavoro</a:t>
            </a:r>
            <a:r>
              <a:rPr lang="it-IT" dirty="0"/>
              <a:t>.</a:t>
            </a:r>
          </a:p>
          <a:p>
            <a:endParaRPr lang="it-IT" dirty="0"/>
          </a:p>
          <a:p>
            <a:r>
              <a:rPr lang="it-IT" dirty="0"/>
              <a:t>Le finalità sottese sono quelle dell’introduzione di nuove modalità di organizzazione del lavoro basate sull’utilizzo della flessibilità lavorativa, sulla valutazione per obiettivi e la rilevazione dei bisogni del personale dipendente, </a:t>
            </a:r>
            <a:r>
              <a:rPr lang="it-IT" b="1" u="sng" dirty="0"/>
              <a:t>anche alla luce delle esigenze di conciliazione dei tempi di vita e di lavoro</a:t>
            </a:r>
            <a:r>
              <a:rPr lang="it-IT" dirty="0"/>
              <a:t>.</a:t>
            </a:r>
          </a:p>
          <a:p>
            <a:endParaRPr lang="it-IT" dirty="0"/>
          </a:p>
          <a:p>
            <a:endParaRPr lang="it-IT" dirty="0"/>
          </a:p>
        </p:txBody>
      </p:sp>
      <p:sp>
        <p:nvSpPr>
          <p:cNvPr id="5" name="Segnaposto numero diapositiva 4"/>
          <p:cNvSpPr>
            <a:spLocks noGrp="1"/>
          </p:cNvSpPr>
          <p:nvPr>
            <p:ph type="sldNum" sz="quarter" idx="12"/>
          </p:nvPr>
        </p:nvSpPr>
        <p:spPr/>
        <p:txBody>
          <a:bodyPr/>
          <a:lstStyle/>
          <a:p>
            <a:fld id="{BAE3ADCA-F75E-4D88-AC17-CA1A43C85BE1}" type="slidenum">
              <a:rPr lang="it-IT" smtClean="0"/>
              <a:pPr/>
              <a:t>107</a:t>
            </a:fld>
            <a:endParaRPr lang="it-IT"/>
          </a:p>
        </p:txBody>
      </p:sp>
    </p:spTree>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sz="3200" b="1" spc="9" dirty="0">
                <a:solidFill>
                  <a:srgbClr val="C00000"/>
                </a:solidFill>
                <a:latin typeface="+mn-lt"/>
              </a:rPr>
              <a:t>OBIETTIVI</a:t>
            </a:r>
          </a:p>
        </p:txBody>
      </p:sp>
      <p:sp>
        <p:nvSpPr>
          <p:cNvPr id="3" name="Segnaposto contenuto 2"/>
          <p:cNvSpPr>
            <a:spLocks noGrp="1"/>
          </p:cNvSpPr>
          <p:nvPr>
            <p:ph idx="1"/>
          </p:nvPr>
        </p:nvSpPr>
        <p:spPr/>
        <p:txBody>
          <a:bodyPr>
            <a:normAutofit lnSpcReduction="10000"/>
          </a:bodyPr>
          <a:lstStyle/>
          <a:p>
            <a:r>
              <a:rPr lang="it-IT" dirty="0"/>
              <a:t>valorizzazione delle risorse umane e razionalizzazione delle risorse strumentali disponibili nell’ottica di una maggiore produttività ed efficienza;  </a:t>
            </a:r>
          </a:p>
          <a:p>
            <a:r>
              <a:rPr lang="it-IT" dirty="0"/>
              <a:t>responsabilizzazione del personale dirigente e non; riprogettazione dello spazio di lavoro; </a:t>
            </a:r>
          </a:p>
          <a:p>
            <a:r>
              <a:rPr lang="it-IT" dirty="0"/>
              <a:t>promozione e più ampia diffusione dell’utilizzo delle tecnologie digitali; </a:t>
            </a:r>
          </a:p>
          <a:p>
            <a:r>
              <a:rPr lang="it-IT" dirty="0"/>
              <a:t>rafforzamento dei sistemi di misurazione e valutazione delle performance; </a:t>
            </a:r>
          </a:p>
          <a:p>
            <a:r>
              <a:rPr lang="it-IT" dirty="0"/>
              <a:t>agevolazione della conciliazione dei tempi di vita e di lavoro.</a:t>
            </a:r>
          </a:p>
        </p:txBody>
      </p:sp>
      <p:sp>
        <p:nvSpPr>
          <p:cNvPr id="5" name="Segnaposto numero diapositiva 4"/>
          <p:cNvSpPr>
            <a:spLocks noGrp="1"/>
          </p:cNvSpPr>
          <p:nvPr>
            <p:ph type="sldNum" sz="quarter" idx="12"/>
          </p:nvPr>
        </p:nvSpPr>
        <p:spPr/>
        <p:txBody>
          <a:bodyPr/>
          <a:lstStyle/>
          <a:p>
            <a:fld id="{BAE3ADCA-F75E-4D88-AC17-CA1A43C85BE1}" type="slidenum">
              <a:rPr lang="it-IT" smtClean="0"/>
              <a:pPr/>
              <a:t>108</a:t>
            </a:fld>
            <a:endParaRPr lang="it-IT"/>
          </a:p>
        </p:txBody>
      </p:sp>
    </p:spTree>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sz="3200" b="1" spc="9" dirty="0">
                <a:solidFill>
                  <a:srgbClr val="C00000"/>
                </a:solidFill>
                <a:latin typeface="+mn-lt"/>
              </a:rPr>
              <a:t>LINEE GUIDA DEL MINISTERO DELLA FUNZIONE PUBBLICA</a:t>
            </a:r>
          </a:p>
        </p:txBody>
      </p:sp>
      <p:sp>
        <p:nvSpPr>
          <p:cNvPr id="3" name="Segnaposto contenuto 2"/>
          <p:cNvSpPr>
            <a:spLocks noGrp="1"/>
          </p:cNvSpPr>
          <p:nvPr>
            <p:ph idx="1"/>
          </p:nvPr>
        </p:nvSpPr>
        <p:spPr/>
        <p:txBody>
          <a:bodyPr>
            <a:normAutofit lnSpcReduction="10000"/>
          </a:bodyPr>
          <a:lstStyle/>
          <a:p>
            <a:r>
              <a:rPr lang="it-IT" dirty="0"/>
              <a:t>Ciascuna pubblica amministrazione, per agevolare l’adesione alle nuove modalità di organizzazione del lavoro, è chiamata, in particolare, a: </a:t>
            </a:r>
          </a:p>
          <a:p>
            <a:r>
              <a:rPr lang="it-IT" dirty="0"/>
              <a:t>adottare un’organizzazione del lavoro non più necessariamente incentrata sulla presenza fisica ma su risultati obiettivamente misurabili e sulla performance;</a:t>
            </a:r>
          </a:p>
          <a:p>
            <a:r>
              <a:rPr lang="it-IT" dirty="0"/>
              <a:t>attuare la disciplina in materia lavoro agile, attribuendo criteri di priorità per la fruizione delle relative misure, compatibilmente con l'organizzazione degli uffici e del lavoro, a favore di coloro che si trovano in situazioni di svantaggio personale, sociale e familiare e dei/delle dipendenti impegnati/e in attività di volontariato;</a:t>
            </a:r>
          </a:p>
          <a:p>
            <a:endParaRPr lang="it-IT" dirty="0"/>
          </a:p>
        </p:txBody>
      </p:sp>
      <p:sp>
        <p:nvSpPr>
          <p:cNvPr id="5" name="Segnaposto numero diapositiva 4"/>
          <p:cNvSpPr>
            <a:spLocks noGrp="1"/>
          </p:cNvSpPr>
          <p:nvPr>
            <p:ph type="sldNum" sz="quarter" idx="12"/>
          </p:nvPr>
        </p:nvSpPr>
        <p:spPr/>
        <p:txBody>
          <a:bodyPr/>
          <a:lstStyle/>
          <a:p>
            <a:fld id="{BAE3ADCA-F75E-4D88-AC17-CA1A43C85BE1}" type="slidenum">
              <a:rPr lang="it-IT" smtClean="0"/>
              <a:pPr/>
              <a:t>109</a:t>
            </a:fld>
            <a:endParaRPr lang="it-IT"/>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3F028E-8243-00FD-1666-96FD36008B60}"/>
            </a:ext>
          </a:extLst>
        </p:cNvPr>
        <p:cNvGrpSpPr/>
        <p:nvPr/>
      </p:nvGrpSpPr>
      <p:grpSpPr>
        <a:xfrm>
          <a:off x="0" y="0"/>
          <a:ext cx="0" cy="0"/>
          <a:chOff x="0" y="0"/>
          <a:chExt cx="0" cy="0"/>
        </a:xfrm>
      </p:grpSpPr>
      <p:sp>
        <p:nvSpPr>
          <p:cNvPr id="8" name="object 2">
            <a:extLst>
              <a:ext uri="{FF2B5EF4-FFF2-40B4-BE49-F238E27FC236}">
                <a16:creationId xmlns:a16="http://schemas.microsoft.com/office/drawing/2014/main" id="{611D677E-C274-D23E-AD3C-DF0D6683C61E}"/>
              </a:ext>
            </a:extLst>
          </p:cNvPr>
          <p:cNvSpPr txBox="1">
            <a:spLocks noGrp="1"/>
          </p:cNvSpPr>
          <p:nvPr>
            <p:ph type="title"/>
          </p:nvPr>
        </p:nvSpPr>
        <p:spPr>
          <a:xfrm>
            <a:off x="2133600" y="29002"/>
            <a:ext cx="7019544" cy="996513"/>
          </a:xfrm>
          <a:prstGeom prst="rect">
            <a:avLst/>
          </a:prstGeom>
        </p:spPr>
        <p:txBody>
          <a:bodyPr vert="horz" wrap="square" lIns="0" tIns="11516" rIns="0" bIns="0" rtlCol="0" anchor="ctr">
            <a:spAutoFit/>
          </a:bodyPr>
          <a:lstStyle/>
          <a:p>
            <a:pPr marL="11516" marR="4607" indent="213628" algn="ctr">
              <a:lnSpc>
                <a:spcPct val="100000"/>
              </a:lnSpc>
              <a:spcBef>
                <a:spcPts val="91"/>
              </a:spcBef>
            </a:pPr>
            <a:r>
              <a:rPr lang="it-IT" sz="3200" b="1" spc="9" dirty="0">
                <a:solidFill>
                  <a:srgbClr val="C00000"/>
                </a:solidFill>
                <a:latin typeface="+mn-lt"/>
              </a:rPr>
              <a:t>TEST</a:t>
            </a:r>
            <a:br>
              <a:rPr lang="it-IT" sz="3200" b="1" spc="9" dirty="0">
                <a:solidFill>
                  <a:srgbClr val="C00000"/>
                </a:solidFill>
                <a:latin typeface="+mn-lt"/>
              </a:rPr>
            </a:br>
            <a:endParaRPr lang="it-IT" sz="3200" b="1" spc="9" dirty="0">
              <a:solidFill>
                <a:srgbClr val="C00000"/>
              </a:solidFill>
              <a:latin typeface="+mn-lt"/>
            </a:endParaRPr>
          </a:p>
        </p:txBody>
      </p:sp>
      <p:sp>
        <p:nvSpPr>
          <p:cNvPr id="11" name="CasellaDiTesto 10">
            <a:extLst>
              <a:ext uri="{FF2B5EF4-FFF2-40B4-BE49-F238E27FC236}">
                <a16:creationId xmlns:a16="http://schemas.microsoft.com/office/drawing/2014/main" id="{34CA6EA2-43D4-9F1D-22F7-644E82D81B78}"/>
              </a:ext>
            </a:extLst>
          </p:cNvPr>
          <p:cNvSpPr txBox="1"/>
          <p:nvPr/>
        </p:nvSpPr>
        <p:spPr>
          <a:xfrm>
            <a:off x="857630" y="869522"/>
            <a:ext cx="11139297" cy="5176161"/>
          </a:xfrm>
          <a:prstGeom prst="rect">
            <a:avLst/>
          </a:prstGeom>
          <a:noFill/>
        </p:spPr>
        <p:txBody>
          <a:bodyPr wrap="square" rtlCol="0">
            <a:spAutoFit/>
          </a:bodyPr>
          <a:lstStyle/>
          <a:p>
            <a:pPr>
              <a:lnSpc>
                <a:spcPct val="107000"/>
              </a:lnSpc>
              <a:spcAft>
                <a:spcPts val="800"/>
              </a:spcAft>
            </a:pPr>
            <a:r>
              <a:rPr lang="it-IT" sz="1800" b="1" kern="100" dirty="0">
                <a:effectLst/>
                <a:latin typeface="Calibri" panose="020F0502020204030204" pitchFamily="34" charset="0"/>
                <a:ea typeface="Calibri" panose="020F0502020204030204" pitchFamily="34" charset="0"/>
                <a:cs typeface="Times New Roman" panose="02020603050405020304" pitchFamily="18" charset="0"/>
              </a:rPr>
              <a:t>3. Secondo l'art. 2094 c.c., quale delle seguenti caratteristiche è propria del rapporto di lavoro subordinato?</a:t>
            </a:r>
            <a:endParaRPr lang="it-IT"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it-IT" sz="1800" kern="100" dirty="0">
                <a:effectLst/>
                <a:latin typeface="Calibri" panose="020F0502020204030204" pitchFamily="34" charset="0"/>
                <a:ea typeface="Calibri" panose="020F0502020204030204" pitchFamily="34" charset="0"/>
                <a:cs typeface="Times New Roman" panose="02020603050405020304" pitchFamily="18" charset="0"/>
              </a:rPr>
              <a:t>A) Il lavoratore ha il diritto di modificare autonomamente le modalità di esecuzione del lavoro.</a:t>
            </a:r>
            <a:br>
              <a:rPr lang="it-IT" sz="1800" kern="100" dirty="0">
                <a:effectLst/>
                <a:latin typeface="Calibri" panose="020F0502020204030204" pitchFamily="34" charset="0"/>
                <a:ea typeface="Calibri" panose="020F0502020204030204" pitchFamily="34" charset="0"/>
                <a:cs typeface="Times New Roman" panose="02020603050405020304" pitchFamily="18" charset="0"/>
              </a:rPr>
            </a:br>
            <a:r>
              <a:rPr lang="it-IT" sz="1800" kern="100" dirty="0">
                <a:effectLst/>
                <a:latin typeface="Calibri" panose="020F0502020204030204" pitchFamily="34" charset="0"/>
                <a:ea typeface="Calibri" panose="020F0502020204030204" pitchFamily="34" charset="0"/>
                <a:cs typeface="Times New Roman" panose="02020603050405020304" pitchFamily="18" charset="0"/>
              </a:rPr>
              <a:t>B) Il datore di lavoro non ha il potere di impartire direttive o modificare le mansioni del lavoratore.</a:t>
            </a:r>
            <a:br>
              <a:rPr lang="it-IT" sz="1800" kern="100" dirty="0">
                <a:effectLst/>
                <a:latin typeface="Calibri" panose="020F0502020204030204" pitchFamily="34" charset="0"/>
                <a:ea typeface="Calibri" panose="020F0502020204030204" pitchFamily="34" charset="0"/>
                <a:cs typeface="Times New Roman" panose="02020603050405020304" pitchFamily="18" charset="0"/>
              </a:rPr>
            </a:br>
            <a:r>
              <a:rPr lang="it-IT" sz="1800" kern="100" dirty="0">
                <a:effectLst/>
                <a:latin typeface="Calibri" panose="020F0502020204030204" pitchFamily="34" charset="0"/>
                <a:ea typeface="Calibri" panose="020F0502020204030204" pitchFamily="34" charset="0"/>
                <a:cs typeface="Times New Roman" panose="02020603050405020304" pitchFamily="18" charset="0"/>
              </a:rPr>
              <a:t>C) Il lavoratore è obbligato a seguire le direttive e gli ordini del datore di lavoro.</a:t>
            </a:r>
            <a:br>
              <a:rPr lang="it-IT" sz="1800" kern="100" dirty="0">
                <a:effectLst/>
                <a:latin typeface="Calibri" panose="020F0502020204030204" pitchFamily="34" charset="0"/>
                <a:ea typeface="Calibri" panose="020F0502020204030204" pitchFamily="34" charset="0"/>
                <a:cs typeface="Times New Roman" panose="02020603050405020304" pitchFamily="18" charset="0"/>
              </a:rPr>
            </a:br>
            <a:r>
              <a:rPr lang="it-IT" sz="1800" kern="100" dirty="0">
                <a:effectLst/>
                <a:latin typeface="Calibri" panose="020F0502020204030204" pitchFamily="34" charset="0"/>
                <a:ea typeface="Calibri" panose="020F0502020204030204" pitchFamily="34" charset="0"/>
                <a:cs typeface="Times New Roman" panose="02020603050405020304" pitchFamily="18" charset="0"/>
              </a:rPr>
              <a:t>D) Il lavoratore ha libertà totale nell’organizzare il proprio lavoro.</a:t>
            </a:r>
          </a:p>
          <a:p>
            <a:pPr>
              <a:lnSpc>
                <a:spcPct val="107000"/>
              </a:lnSpc>
              <a:spcAft>
                <a:spcPts val="800"/>
              </a:spcAft>
            </a:pPr>
            <a:endParaRPr lang="it-IT"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it-IT" sz="1800" b="1" kern="100" dirty="0">
                <a:effectLst/>
                <a:latin typeface="Calibri" panose="020F0502020204030204" pitchFamily="34" charset="0"/>
                <a:ea typeface="Calibri" panose="020F0502020204030204" pitchFamily="34" charset="0"/>
                <a:cs typeface="Times New Roman" panose="02020603050405020304" pitchFamily="18" charset="0"/>
              </a:rPr>
              <a:t>4. Secondo l'art. 2222 c.c., qual è la principale differenza tra lavoro subordinato e lavoro autonomo?</a:t>
            </a:r>
            <a:endParaRPr lang="it-IT"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it-IT" sz="1800" kern="100" dirty="0">
                <a:effectLst/>
                <a:latin typeface="Calibri" panose="020F0502020204030204" pitchFamily="34" charset="0"/>
                <a:ea typeface="Calibri" panose="020F0502020204030204" pitchFamily="34" charset="0"/>
                <a:cs typeface="Times New Roman" panose="02020603050405020304" pitchFamily="18" charset="0"/>
              </a:rPr>
              <a:t>A) Il lavoro autonomo non prevede un contratto, mentre il lavoro subordinato deve essere sempre formalizzato.</a:t>
            </a:r>
            <a:br>
              <a:rPr lang="it-IT" sz="1800" kern="100" dirty="0">
                <a:effectLst/>
                <a:latin typeface="Calibri" panose="020F0502020204030204" pitchFamily="34" charset="0"/>
                <a:ea typeface="Calibri" panose="020F0502020204030204" pitchFamily="34" charset="0"/>
                <a:cs typeface="Times New Roman" panose="02020603050405020304" pitchFamily="18" charset="0"/>
              </a:rPr>
            </a:br>
            <a:r>
              <a:rPr lang="it-IT" sz="1800" kern="100" dirty="0">
                <a:effectLst/>
                <a:latin typeface="Calibri" panose="020F0502020204030204" pitchFamily="34" charset="0"/>
                <a:ea typeface="Calibri" panose="020F0502020204030204" pitchFamily="34" charset="0"/>
                <a:cs typeface="Times New Roman" panose="02020603050405020304" pitchFamily="18" charset="0"/>
              </a:rPr>
              <a:t>B) Il lavoratore autonomo esegue l’opera o il servizio secondo le modalità stabilite dal committente, senza essere soggetto a direttive di orario e luogo.</a:t>
            </a:r>
            <a:br>
              <a:rPr lang="it-IT" sz="1800" kern="100" dirty="0">
                <a:effectLst/>
                <a:latin typeface="Calibri" panose="020F0502020204030204" pitchFamily="34" charset="0"/>
                <a:ea typeface="Calibri" panose="020F0502020204030204" pitchFamily="34" charset="0"/>
                <a:cs typeface="Times New Roman" panose="02020603050405020304" pitchFamily="18" charset="0"/>
              </a:rPr>
            </a:br>
            <a:r>
              <a:rPr lang="it-IT" sz="1800" kern="100" dirty="0">
                <a:effectLst/>
                <a:latin typeface="Calibri" panose="020F0502020204030204" pitchFamily="34" charset="0"/>
                <a:ea typeface="Calibri" panose="020F0502020204030204" pitchFamily="34" charset="0"/>
                <a:cs typeface="Times New Roman" panose="02020603050405020304" pitchFamily="18" charset="0"/>
              </a:rPr>
              <a:t>C) Il lavoratore autonomo è tenuto a rispettare gli orari di lavoro stabiliti dal committente.</a:t>
            </a:r>
            <a:br>
              <a:rPr lang="it-IT" sz="1800" kern="100" dirty="0">
                <a:effectLst/>
                <a:latin typeface="Calibri" panose="020F0502020204030204" pitchFamily="34" charset="0"/>
                <a:ea typeface="Calibri" panose="020F0502020204030204" pitchFamily="34" charset="0"/>
                <a:cs typeface="Times New Roman" panose="02020603050405020304" pitchFamily="18" charset="0"/>
              </a:rPr>
            </a:br>
            <a:r>
              <a:rPr lang="it-IT" sz="1800" kern="100" dirty="0">
                <a:effectLst/>
                <a:latin typeface="Calibri" panose="020F0502020204030204" pitchFamily="34" charset="0"/>
                <a:ea typeface="Calibri" panose="020F0502020204030204" pitchFamily="34" charset="0"/>
                <a:cs typeface="Times New Roman" panose="02020603050405020304" pitchFamily="18" charset="0"/>
              </a:rPr>
              <a:t>D) Il lavoratore autonomo ha diritto a ferie e permessi come il lavoratore subordinato.</a:t>
            </a:r>
          </a:p>
          <a:p>
            <a:pPr>
              <a:lnSpc>
                <a:spcPct val="107000"/>
              </a:lnSpc>
              <a:spcAft>
                <a:spcPts val="800"/>
              </a:spcAft>
            </a:pPr>
            <a:endParaRPr lang="it-IT"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endParaRPr sz="2000" dirty="0"/>
          </a:p>
          <a:p>
            <a:pPr algn="just"/>
            <a:endParaRPr sz="2000" dirty="0"/>
          </a:p>
        </p:txBody>
      </p:sp>
    </p:spTree>
    <p:extLst>
      <p:ext uri="{BB962C8B-B14F-4D97-AF65-F5344CB8AC3E}">
        <p14:creationId xmlns:p14="http://schemas.microsoft.com/office/powerpoint/2010/main" val="3334538538"/>
      </p:ext>
    </p:extLst>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r>
              <a:rPr lang="it-IT" sz="3200" b="1" spc="9" dirty="0">
                <a:solidFill>
                  <a:srgbClr val="C00000"/>
                </a:solidFill>
                <a:latin typeface="+mn-lt"/>
              </a:rPr>
              <a:t>LINEE GUIDA DEL MINISTERO DELLA FUNZIONE PUBBLICA</a:t>
            </a:r>
          </a:p>
        </p:txBody>
      </p:sp>
      <p:sp>
        <p:nvSpPr>
          <p:cNvPr id="3" name="Segnaposto contenuto 2"/>
          <p:cNvSpPr>
            <a:spLocks noGrp="1"/>
          </p:cNvSpPr>
          <p:nvPr>
            <p:ph idx="1"/>
          </p:nvPr>
        </p:nvSpPr>
        <p:spPr/>
        <p:txBody>
          <a:bodyPr>
            <a:normAutofit/>
          </a:bodyPr>
          <a:lstStyle/>
          <a:p>
            <a:r>
              <a:rPr lang="it-IT" dirty="0"/>
              <a:t>Individuare le attività che non sono compatibili con le innovative modalità spazio temporali di svolgimento della prestazione lavorativa, tenendo sempre presente l’obiettivo di garantire ad almeno il 10 per cento del proprio personale, ove lo richieda, la possibilità di avvalersi di tali modalità.</a:t>
            </a:r>
          </a:p>
        </p:txBody>
      </p:sp>
      <p:sp>
        <p:nvSpPr>
          <p:cNvPr id="5" name="Segnaposto numero diapositiva 4"/>
          <p:cNvSpPr>
            <a:spLocks noGrp="1"/>
          </p:cNvSpPr>
          <p:nvPr>
            <p:ph type="sldNum" sz="quarter" idx="12"/>
          </p:nvPr>
        </p:nvSpPr>
        <p:spPr/>
        <p:txBody>
          <a:bodyPr/>
          <a:lstStyle/>
          <a:p>
            <a:fld id="{BAE3ADCA-F75E-4D88-AC17-CA1A43C85BE1}" type="slidenum">
              <a:rPr lang="it-IT" smtClean="0"/>
              <a:pPr/>
              <a:t>110</a:t>
            </a:fld>
            <a:endParaRPr lang="it-IT"/>
          </a:p>
        </p:txBody>
      </p:sp>
    </p:spTree>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pPr algn="ctr"/>
            <a:r>
              <a:rPr lang="it-IT" sz="3200" b="1" spc="9" dirty="0">
                <a:solidFill>
                  <a:srgbClr val="C00000"/>
                </a:solidFill>
                <a:latin typeface="+mn-lt"/>
              </a:rPr>
              <a:t>LAVORO A DISTANZA</a:t>
            </a:r>
          </a:p>
        </p:txBody>
      </p:sp>
      <p:sp>
        <p:nvSpPr>
          <p:cNvPr id="3" name="Segnaposto contenuto 2"/>
          <p:cNvSpPr>
            <a:spLocks noGrp="1"/>
          </p:cNvSpPr>
          <p:nvPr>
            <p:ph idx="1"/>
          </p:nvPr>
        </p:nvSpPr>
        <p:spPr/>
        <p:txBody>
          <a:bodyPr/>
          <a:lstStyle/>
          <a:p>
            <a:pPr lvl="0"/>
            <a:endParaRPr lang="it-IT" dirty="0"/>
          </a:p>
          <a:p>
            <a:pPr lvl="0"/>
            <a:r>
              <a:rPr lang="it-IT" dirty="0"/>
              <a:t>Lavoro agile, disciplinato dagli articoli 11-15;</a:t>
            </a:r>
          </a:p>
          <a:p>
            <a:pPr lvl="0">
              <a:buNone/>
            </a:pPr>
            <a:endParaRPr lang="it-IT" dirty="0"/>
          </a:p>
          <a:p>
            <a:pPr lvl="0">
              <a:buNone/>
            </a:pPr>
            <a:endParaRPr lang="it-IT" dirty="0"/>
          </a:p>
          <a:p>
            <a:pPr lvl="0"/>
            <a:r>
              <a:rPr lang="it-IT" dirty="0"/>
              <a:t>Lavoro da remoto, disciplinato dall’articolo 16.</a:t>
            </a:r>
          </a:p>
          <a:p>
            <a:endParaRPr lang="it-IT" dirty="0"/>
          </a:p>
        </p:txBody>
      </p:sp>
      <p:sp>
        <p:nvSpPr>
          <p:cNvPr id="5" name="Segnaposto numero diapositiva 4"/>
          <p:cNvSpPr>
            <a:spLocks noGrp="1"/>
          </p:cNvSpPr>
          <p:nvPr>
            <p:ph type="sldNum" sz="quarter" idx="12"/>
          </p:nvPr>
        </p:nvSpPr>
        <p:spPr/>
        <p:txBody>
          <a:bodyPr/>
          <a:lstStyle/>
          <a:p>
            <a:fld id="{BAE3ADCA-F75E-4D88-AC17-CA1A43C85BE1}" type="slidenum">
              <a:rPr lang="it-IT" smtClean="0"/>
              <a:pPr/>
              <a:t>111</a:t>
            </a:fld>
            <a:endParaRPr lang="it-IT"/>
          </a:p>
        </p:txBody>
      </p:sp>
    </p:spTree>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pPr algn="ctr"/>
            <a:r>
              <a:rPr lang="it-IT" sz="3200" b="1" spc="9" dirty="0">
                <a:solidFill>
                  <a:srgbClr val="C00000"/>
                </a:solidFill>
                <a:latin typeface="+mn-lt"/>
              </a:rPr>
              <a:t>MATERIA DI CONFRONTO DATORE SINDACATI</a:t>
            </a:r>
          </a:p>
        </p:txBody>
      </p:sp>
      <p:sp>
        <p:nvSpPr>
          <p:cNvPr id="3" name="Segnaposto contenuto 2"/>
          <p:cNvSpPr>
            <a:spLocks noGrp="1"/>
          </p:cNvSpPr>
          <p:nvPr>
            <p:ph idx="1"/>
          </p:nvPr>
        </p:nvSpPr>
        <p:spPr/>
        <p:txBody>
          <a:bodyPr>
            <a:normAutofit/>
          </a:bodyPr>
          <a:lstStyle/>
          <a:p>
            <a:pPr algn="just"/>
            <a:r>
              <a:rPr lang="it-IT" dirty="0"/>
              <a:t>L'art. 30, comma 9, lett. b5) del CCNL prevede che, tra le materia di confronto a livello di istituzione scolastica, rientrano i criteri generali delle modalità attuative del lavoro agile e del lavoro da remoto nonché i criteri di priorità per l’accesso agli stessi.</a:t>
            </a:r>
          </a:p>
          <a:p>
            <a:pPr algn="just"/>
            <a:r>
              <a:rPr lang="it-IT" dirty="0"/>
              <a:t>l'art. 12 prevede che è l’Amministrazione ad individuare le attività che possono essere effettuate in lavoro agile.</a:t>
            </a:r>
          </a:p>
        </p:txBody>
      </p:sp>
      <p:sp>
        <p:nvSpPr>
          <p:cNvPr id="5" name="Segnaposto numero diapositiva 4"/>
          <p:cNvSpPr>
            <a:spLocks noGrp="1"/>
          </p:cNvSpPr>
          <p:nvPr>
            <p:ph type="sldNum" sz="quarter" idx="12"/>
          </p:nvPr>
        </p:nvSpPr>
        <p:spPr/>
        <p:txBody>
          <a:bodyPr/>
          <a:lstStyle/>
          <a:p>
            <a:fld id="{BAE3ADCA-F75E-4D88-AC17-CA1A43C85BE1}" type="slidenum">
              <a:rPr lang="it-IT" smtClean="0"/>
              <a:pPr/>
              <a:t>112</a:t>
            </a:fld>
            <a:endParaRPr lang="it-IT"/>
          </a:p>
        </p:txBody>
      </p:sp>
    </p:spTree>
    <p:extLst>
      <p:ext uri="{BB962C8B-B14F-4D97-AF65-F5344CB8AC3E}">
        <p14:creationId xmlns:p14="http://schemas.microsoft.com/office/powerpoint/2010/main" val="984699512"/>
      </p:ext>
    </p:extLst>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pPr algn="ctr"/>
            <a:r>
              <a:rPr lang="it-IT" sz="3200" b="1" spc="9" dirty="0">
                <a:solidFill>
                  <a:srgbClr val="C00000"/>
                </a:solidFill>
                <a:latin typeface="+mn-lt"/>
              </a:rPr>
              <a:t>MATERIA DI CONFRONTO DATORE SINDACATI</a:t>
            </a:r>
          </a:p>
        </p:txBody>
      </p:sp>
      <p:sp>
        <p:nvSpPr>
          <p:cNvPr id="3" name="Segnaposto contenuto 2"/>
          <p:cNvSpPr>
            <a:spLocks noGrp="1"/>
          </p:cNvSpPr>
          <p:nvPr>
            <p:ph idx="1"/>
          </p:nvPr>
        </p:nvSpPr>
        <p:spPr/>
        <p:txBody>
          <a:bodyPr>
            <a:normAutofit/>
          </a:bodyPr>
          <a:lstStyle/>
          <a:p>
            <a:pPr algn="just"/>
            <a:r>
              <a:rPr lang="it-IT" dirty="0"/>
              <a:t>L’istituzione scolastica - previo confronto ai sensi dell’art. 30 - avrà cura di facilitare l’accesso al lavoro agile ai lavoratori che si trovino in condizioni di particolare necessità, non coperte da altre misure. </a:t>
            </a:r>
          </a:p>
        </p:txBody>
      </p:sp>
      <p:sp>
        <p:nvSpPr>
          <p:cNvPr id="5" name="Segnaposto numero diapositiva 4"/>
          <p:cNvSpPr>
            <a:spLocks noGrp="1"/>
          </p:cNvSpPr>
          <p:nvPr>
            <p:ph type="sldNum" sz="quarter" idx="12"/>
          </p:nvPr>
        </p:nvSpPr>
        <p:spPr/>
        <p:txBody>
          <a:bodyPr/>
          <a:lstStyle/>
          <a:p>
            <a:fld id="{BAE3ADCA-F75E-4D88-AC17-CA1A43C85BE1}" type="slidenum">
              <a:rPr lang="it-IT" smtClean="0"/>
              <a:pPr/>
              <a:t>113</a:t>
            </a:fld>
            <a:endParaRPr lang="it-IT"/>
          </a:p>
        </p:txBody>
      </p:sp>
    </p:spTree>
    <p:extLst>
      <p:ext uri="{BB962C8B-B14F-4D97-AF65-F5344CB8AC3E}">
        <p14:creationId xmlns:p14="http://schemas.microsoft.com/office/powerpoint/2010/main" val="1066984269"/>
      </p:ext>
    </p:extLst>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pPr algn="ctr"/>
            <a:r>
              <a:rPr lang="it-IT" sz="3200" b="1" spc="9" dirty="0">
                <a:solidFill>
                  <a:srgbClr val="C00000"/>
                </a:solidFill>
                <a:latin typeface="+mn-lt"/>
              </a:rPr>
              <a:t>LA direttiva del 29/12/2023</a:t>
            </a:r>
          </a:p>
        </p:txBody>
      </p:sp>
      <p:sp>
        <p:nvSpPr>
          <p:cNvPr id="3" name="Segnaposto contenuto 2"/>
          <p:cNvSpPr>
            <a:spLocks noGrp="1"/>
          </p:cNvSpPr>
          <p:nvPr>
            <p:ph idx="1"/>
          </p:nvPr>
        </p:nvSpPr>
        <p:spPr/>
        <p:txBody>
          <a:bodyPr>
            <a:normAutofit lnSpcReduction="10000"/>
          </a:bodyPr>
          <a:lstStyle/>
          <a:p>
            <a:pPr algn="just"/>
            <a:r>
              <a:rPr lang="it-IT" dirty="0"/>
              <a:t>In tal senso ricordiamo che la Direttiva del Ministro della PA del 29 dicembre 2023 evidenzia la necessità di garantire, ai lavoratori che documentino gravi, urgenti e non altrimenti conciliabili situazioni di salute, personali e familiari, di svolgere la prestazione lavorativa in modalità agile; </a:t>
            </a:r>
          </a:p>
          <a:p>
            <a:pPr algn="just"/>
            <a:r>
              <a:rPr lang="it-IT" dirty="0"/>
              <a:t>Nell’ambito dell’organizzazione di ciascuna amministrazione sarà, pertanto, il dirigente responsabile a individuare le misure organizzative che si rendono necessarie, attraverso specifiche previsioni nell’ambito degli accordi individuali, che possano agevolare l’accesso al lavoro agile ai dipendenti che rientro nell’ambito applicativo della direttiva. </a:t>
            </a:r>
          </a:p>
        </p:txBody>
      </p:sp>
      <p:sp>
        <p:nvSpPr>
          <p:cNvPr id="5" name="Segnaposto numero diapositiva 4"/>
          <p:cNvSpPr>
            <a:spLocks noGrp="1"/>
          </p:cNvSpPr>
          <p:nvPr>
            <p:ph type="sldNum" sz="quarter" idx="12"/>
          </p:nvPr>
        </p:nvSpPr>
        <p:spPr/>
        <p:txBody>
          <a:bodyPr/>
          <a:lstStyle/>
          <a:p>
            <a:fld id="{BAE3ADCA-F75E-4D88-AC17-CA1A43C85BE1}" type="slidenum">
              <a:rPr lang="it-IT" smtClean="0"/>
              <a:pPr/>
              <a:t>114</a:t>
            </a:fld>
            <a:endParaRPr lang="it-IT"/>
          </a:p>
        </p:txBody>
      </p:sp>
    </p:spTree>
    <p:extLst>
      <p:ext uri="{BB962C8B-B14F-4D97-AF65-F5344CB8AC3E}">
        <p14:creationId xmlns:p14="http://schemas.microsoft.com/office/powerpoint/2010/main" val="2387551453"/>
      </p:ext>
    </p:extLst>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pPr algn="ctr"/>
            <a:r>
              <a:rPr lang="it-IT" sz="3200" b="1" spc="9" dirty="0">
                <a:solidFill>
                  <a:srgbClr val="C00000"/>
                </a:solidFill>
                <a:latin typeface="+mn-lt"/>
              </a:rPr>
              <a:t>Le priorità di cui  al comma 6 bis L. 104/1992</a:t>
            </a:r>
          </a:p>
        </p:txBody>
      </p:sp>
      <p:sp>
        <p:nvSpPr>
          <p:cNvPr id="3" name="Segnaposto contenuto 2"/>
          <p:cNvSpPr>
            <a:spLocks noGrp="1"/>
          </p:cNvSpPr>
          <p:nvPr>
            <p:ph idx="1"/>
          </p:nvPr>
        </p:nvSpPr>
        <p:spPr/>
        <p:txBody>
          <a:bodyPr>
            <a:normAutofit/>
          </a:bodyPr>
          <a:lstStyle/>
          <a:p>
            <a:pPr algn="just"/>
            <a:r>
              <a:rPr lang="it-IT" dirty="0"/>
              <a:t>Per quanto concerne le priorità all'accesso al lavoro agile si rileva che il nuovo comma 6bis dell'art. 33 della Legge n. 104/1992, introdotto dal </a:t>
            </a:r>
            <a:r>
              <a:rPr lang="it-IT" dirty="0" err="1"/>
              <a:t>D.Lgs.n</a:t>
            </a:r>
            <a:r>
              <a:rPr lang="it-IT" dirty="0"/>
              <a:t>. 105 del 2022, prevede che i lavoratori che usufruiscono dei permessi di cui ai commi 2 e 3 del suddetto articolo 33 hanno diritto di priorità nell'accesso al lavoro agile ai sensi dell'articolo 18, comma 3-bis, della legge 22 maggio 2017, n. 81 o ad altre forme di lavoro flessibile</a:t>
            </a:r>
          </a:p>
        </p:txBody>
      </p:sp>
      <p:sp>
        <p:nvSpPr>
          <p:cNvPr id="5" name="Segnaposto numero diapositiva 4"/>
          <p:cNvSpPr>
            <a:spLocks noGrp="1"/>
          </p:cNvSpPr>
          <p:nvPr>
            <p:ph type="sldNum" sz="quarter" idx="12"/>
          </p:nvPr>
        </p:nvSpPr>
        <p:spPr/>
        <p:txBody>
          <a:bodyPr/>
          <a:lstStyle/>
          <a:p>
            <a:fld id="{BAE3ADCA-F75E-4D88-AC17-CA1A43C85BE1}" type="slidenum">
              <a:rPr lang="it-IT" smtClean="0"/>
              <a:pPr/>
              <a:t>115</a:t>
            </a:fld>
            <a:endParaRPr lang="it-IT"/>
          </a:p>
        </p:txBody>
      </p:sp>
    </p:spTree>
    <p:extLst>
      <p:ext uri="{BB962C8B-B14F-4D97-AF65-F5344CB8AC3E}">
        <p14:creationId xmlns:p14="http://schemas.microsoft.com/office/powerpoint/2010/main" val="467310327"/>
      </p:ext>
    </p:extLst>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pPr algn="ctr"/>
            <a:r>
              <a:rPr lang="it-IT" sz="3200" b="1" spc="9" dirty="0">
                <a:solidFill>
                  <a:srgbClr val="C00000"/>
                </a:solidFill>
                <a:latin typeface="+mn-lt"/>
              </a:rPr>
              <a:t>LUOGHI</a:t>
            </a:r>
            <a:r>
              <a:rPr lang="it-IT" b="1" dirty="0"/>
              <a:t> </a:t>
            </a:r>
            <a:r>
              <a:rPr lang="it-IT" sz="3200" b="1" spc="9" dirty="0">
                <a:solidFill>
                  <a:srgbClr val="C00000"/>
                </a:solidFill>
                <a:latin typeface="+mn-lt"/>
              </a:rPr>
              <a:t>DI LAVORO</a:t>
            </a:r>
          </a:p>
        </p:txBody>
      </p:sp>
      <p:sp>
        <p:nvSpPr>
          <p:cNvPr id="3" name="Segnaposto contenuto 2"/>
          <p:cNvSpPr>
            <a:spLocks noGrp="1"/>
          </p:cNvSpPr>
          <p:nvPr>
            <p:ph idx="1"/>
          </p:nvPr>
        </p:nvSpPr>
        <p:spPr/>
        <p:txBody>
          <a:bodyPr>
            <a:normAutofit fontScale="85000" lnSpcReduction="10000"/>
          </a:bodyPr>
          <a:lstStyle/>
          <a:p>
            <a:r>
              <a:rPr lang="it-IT" dirty="0"/>
              <a:t>La prestazione lavorativa viene eseguita in parte all’interno dei locali della sede dell’ufficio al quale il dipendente è assegnato e in parte all’esterno di questi, </a:t>
            </a:r>
            <a:r>
              <a:rPr lang="it-IT" b="1" u="sng" dirty="0"/>
              <a:t>senza una postazione fissa e predefinita</a:t>
            </a:r>
            <a:r>
              <a:rPr lang="it-IT" dirty="0"/>
              <a:t>, entro i limiti di durata massima dell’orario di lavoro giornaliero e settimanale. Ove necessario per la tipologia di attività svolta dal lavoratore e/o per assicurare la protezione dei dati trattati, </a:t>
            </a:r>
            <a:r>
              <a:rPr lang="it-IT" b="1" u="sng" dirty="0"/>
              <a:t>il lavoratore concorda con l’amministrazione i luoghi </a:t>
            </a:r>
            <a:r>
              <a:rPr lang="it-IT" dirty="0"/>
              <a:t>ove è possibile svolgere l’attività. </a:t>
            </a:r>
          </a:p>
          <a:p>
            <a:r>
              <a:rPr lang="it-IT" dirty="0"/>
              <a:t>In ogni caso nella scelta dei luoghi di svolgimento della prestazione lavorativa a distanza </a:t>
            </a:r>
            <a:r>
              <a:rPr lang="it-IT" b="1" u="sng" dirty="0"/>
              <a:t>il dipendente è tenuto ad accertare la presenza delle condizioni che garantiscono la sussistenza delle condizioni minime di tutela della salute e sicurezza del lavoratore </a:t>
            </a:r>
            <a:r>
              <a:rPr lang="it-IT" dirty="0"/>
              <a:t>nonché la piena operatività della dotazione informatica ed ad adottare tutte le precauzioni e le misure necessarie e idonee a garantire la più assoluta riservatezza sui dati e sulle informazioni in possesso dell’amministrazione che vengono trattate dal lavoratore stesso. </a:t>
            </a:r>
          </a:p>
          <a:p>
            <a:endParaRPr lang="it-IT" dirty="0"/>
          </a:p>
        </p:txBody>
      </p:sp>
      <p:sp>
        <p:nvSpPr>
          <p:cNvPr id="5" name="Segnaposto numero diapositiva 4"/>
          <p:cNvSpPr>
            <a:spLocks noGrp="1"/>
          </p:cNvSpPr>
          <p:nvPr>
            <p:ph type="sldNum" sz="quarter" idx="12"/>
          </p:nvPr>
        </p:nvSpPr>
        <p:spPr/>
        <p:txBody>
          <a:bodyPr/>
          <a:lstStyle/>
          <a:p>
            <a:fld id="{BAE3ADCA-F75E-4D88-AC17-CA1A43C85BE1}" type="slidenum">
              <a:rPr lang="it-IT" smtClean="0"/>
              <a:pPr/>
              <a:t>116</a:t>
            </a:fld>
            <a:endParaRPr lang="it-IT"/>
          </a:p>
        </p:txBody>
      </p:sp>
    </p:spTree>
  </p:cSld>
  <p:clrMapOvr>
    <a:masterClrMapping/>
  </p:clrMapOvr>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pPr algn="ctr"/>
            <a:r>
              <a:rPr lang="it-IT" sz="3200" b="1" spc="9" dirty="0">
                <a:solidFill>
                  <a:srgbClr val="C00000"/>
                </a:solidFill>
                <a:latin typeface="+mn-lt"/>
              </a:rPr>
              <a:t>INFORMATIVA SULLA SICUREZZA</a:t>
            </a:r>
          </a:p>
        </p:txBody>
      </p:sp>
      <p:sp>
        <p:nvSpPr>
          <p:cNvPr id="3" name="Segnaposto contenuto 2"/>
          <p:cNvSpPr>
            <a:spLocks noGrp="1"/>
          </p:cNvSpPr>
          <p:nvPr>
            <p:ph idx="1"/>
          </p:nvPr>
        </p:nvSpPr>
        <p:spPr/>
        <p:txBody>
          <a:bodyPr>
            <a:normAutofit/>
          </a:bodyPr>
          <a:lstStyle/>
          <a:p>
            <a:r>
              <a:rPr lang="it-IT" dirty="0"/>
              <a:t>Il tema della sicurezza sul lavoro ha le sue fonti normative, oltre che nell’art. 2087 c.c., negli artt. 32 e 41 Cost., nei d.p.r. n. 547 del 1955 e n. 303 del 1956, nella Direttiva europea n. 391 del 1992, nel T.U. n. 81 del 2008 e nell’art. 9 Statuto lav.</a:t>
            </a:r>
          </a:p>
          <a:p>
            <a:endParaRPr lang="it-IT" dirty="0"/>
          </a:p>
          <a:p>
            <a:r>
              <a:rPr lang="it-IT" dirty="0"/>
              <a:t>L’art. 2087 c.c. è al centro del sistema delle tutele del lavoratore previste dall’ordinamento</a:t>
            </a:r>
          </a:p>
        </p:txBody>
      </p:sp>
      <p:sp>
        <p:nvSpPr>
          <p:cNvPr id="5" name="Segnaposto numero diapositiva 4"/>
          <p:cNvSpPr>
            <a:spLocks noGrp="1"/>
          </p:cNvSpPr>
          <p:nvPr>
            <p:ph type="sldNum" sz="quarter" idx="12"/>
          </p:nvPr>
        </p:nvSpPr>
        <p:spPr/>
        <p:txBody>
          <a:bodyPr/>
          <a:lstStyle/>
          <a:p>
            <a:fld id="{BAE3ADCA-F75E-4D88-AC17-CA1A43C85BE1}" type="slidenum">
              <a:rPr lang="it-IT" smtClean="0"/>
              <a:pPr/>
              <a:t>117</a:t>
            </a:fld>
            <a:endParaRPr lang="it-IT"/>
          </a:p>
        </p:txBody>
      </p:sp>
    </p:spTree>
    <p:extLst>
      <p:ext uri="{BB962C8B-B14F-4D97-AF65-F5344CB8AC3E}">
        <p14:creationId xmlns:p14="http://schemas.microsoft.com/office/powerpoint/2010/main" val="104563010"/>
      </p:ext>
    </p:extLst>
  </p:cSld>
  <p:clrMapOvr>
    <a:masterClrMapping/>
  </p:clrMapOvr>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pPr algn="ctr"/>
            <a:r>
              <a:rPr lang="it-IT" sz="3200" b="1" spc="9" dirty="0">
                <a:solidFill>
                  <a:srgbClr val="C00000"/>
                </a:solidFill>
                <a:latin typeface="+mn-lt"/>
              </a:rPr>
              <a:t>INFORMATIVA SULLA SICUREZZA</a:t>
            </a:r>
          </a:p>
        </p:txBody>
      </p:sp>
      <p:sp>
        <p:nvSpPr>
          <p:cNvPr id="3" name="Segnaposto contenuto 2"/>
          <p:cNvSpPr>
            <a:spLocks noGrp="1"/>
          </p:cNvSpPr>
          <p:nvPr>
            <p:ph idx="1"/>
          </p:nvPr>
        </p:nvSpPr>
        <p:spPr/>
        <p:txBody>
          <a:bodyPr>
            <a:normAutofit/>
          </a:bodyPr>
          <a:lstStyle/>
          <a:p>
            <a:r>
              <a:rPr lang="it-IT" dirty="0"/>
              <a:t>L’amministrazione consegna al lavoratore una specifica informativa in materia ai sensi </a:t>
            </a:r>
            <a:r>
              <a:rPr lang="it-IT" u="sng" dirty="0"/>
              <a:t>dell’art. 22 della legge n. 81 del 2017</a:t>
            </a:r>
            <a:r>
              <a:rPr lang="it-IT" dirty="0"/>
              <a:t>.</a:t>
            </a:r>
          </a:p>
          <a:p>
            <a:endParaRPr lang="it-IT" dirty="0"/>
          </a:p>
          <a:p>
            <a:r>
              <a:rPr lang="it-IT" dirty="0"/>
              <a:t>Il DS deve consegnare – a cadenza annuale – un’informativa scritta nella quale sono individuati i rischi generali e i rischi specifici connessi alla particolare modalità di esecuzione del rapporto di lavoro.</a:t>
            </a:r>
          </a:p>
        </p:txBody>
      </p:sp>
      <p:sp>
        <p:nvSpPr>
          <p:cNvPr id="5" name="Segnaposto numero diapositiva 4"/>
          <p:cNvSpPr>
            <a:spLocks noGrp="1"/>
          </p:cNvSpPr>
          <p:nvPr>
            <p:ph type="sldNum" sz="quarter" idx="12"/>
          </p:nvPr>
        </p:nvSpPr>
        <p:spPr/>
        <p:txBody>
          <a:bodyPr/>
          <a:lstStyle/>
          <a:p>
            <a:fld id="{BAE3ADCA-F75E-4D88-AC17-CA1A43C85BE1}" type="slidenum">
              <a:rPr lang="it-IT" smtClean="0"/>
              <a:pPr/>
              <a:t>118</a:t>
            </a:fld>
            <a:endParaRPr lang="it-IT"/>
          </a:p>
        </p:txBody>
      </p:sp>
    </p:spTree>
  </p:cSld>
  <p:clrMapOvr>
    <a:masterClrMapping/>
  </p:clrMapOvr>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pPr algn="ctr"/>
            <a:r>
              <a:rPr lang="it-IT" sz="3200" b="1" spc="9" dirty="0">
                <a:solidFill>
                  <a:srgbClr val="C00000"/>
                </a:solidFill>
                <a:latin typeface="+mn-lt"/>
              </a:rPr>
              <a:t>Obbligo assicurativo</a:t>
            </a:r>
          </a:p>
        </p:txBody>
      </p:sp>
      <p:sp>
        <p:nvSpPr>
          <p:cNvPr id="3" name="Segnaposto contenuto 2"/>
          <p:cNvSpPr>
            <a:spLocks noGrp="1"/>
          </p:cNvSpPr>
          <p:nvPr>
            <p:ph idx="1"/>
          </p:nvPr>
        </p:nvSpPr>
        <p:spPr/>
        <p:txBody>
          <a:bodyPr>
            <a:normAutofit/>
          </a:bodyPr>
          <a:lstStyle/>
          <a:p>
            <a:pPr algn="just"/>
            <a:r>
              <a:rPr lang="it-IT" dirty="0"/>
              <a:t>lo svolgimento della prestazione di lavoro in modalità agile non fa venir meno il possesso dei requisiti oggettivi (lavorazioni rischiose) e soggettivi (caratteristiche delle persone assicurate) previsti ai fini della ricorrenza dell’obbligo assicurativo, rispettivamente, dagli articoli 1 e 4, n. 1) del decreto del Presidente della Repubblica 30 giugno 1965, n. 1124.</a:t>
            </a:r>
          </a:p>
          <a:p>
            <a:pPr algn="just"/>
            <a:r>
              <a:rPr lang="it-IT" dirty="0"/>
              <a:t>Ne consegue che la classificazione tariffaria della prestazione lavorativa segue quella cui viene ricondotta la medesima lavorazione svolta in azienda/ufficio</a:t>
            </a:r>
          </a:p>
          <a:p>
            <a:pPr algn="just"/>
            <a:endParaRPr lang="it-IT" dirty="0"/>
          </a:p>
        </p:txBody>
      </p:sp>
      <p:sp>
        <p:nvSpPr>
          <p:cNvPr id="5" name="Segnaposto numero diapositiva 4"/>
          <p:cNvSpPr>
            <a:spLocks noGrp="1"/>
          </p:cNvSpPr>
          <p:nvPr>
            <p:ph type="sldNum" sz="quarter" idx="12"/>
          </p:nvPr>
        </p:nvSpPr>
        <p:spPr/>
        <p:txBody>
          <a:bodyPr/>
          <a:lstStyle/>
          <a:p>
            <a:fld id="{BAE3ADCA-F75E-4D88-AC17-CA1A43C85BE1}" type="slidenum">
              <a:rPr lang="it-IT" smtClean="0"/>
              <a:pPr/>
              <a:t>119</a:t>
            </a:fld>
            <a:endParaRPr lang="it-IT"/>
          </a:p>
        </p:txBody>
      </p:sp>
    </p:spTree>
    <p:extLst>
      <p:ext uri="{BB962C8B-B14F-4D97-AF65-F5344CB8AC3E}">
        <p14:creationId xmlns:p14="http://schemas.microsoft.com/office/powerpoint/2010/main" val="108022070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67D01A-3B37-8CB9-653D-48CBF6FF479F}"/>
            </a:ext>
          </a:extLst>
        </p:cNvPr>
        <p:cNvGrpSpPr/>
        <p:nvPr/>
      </p:nvGrpSpPr>
      <p:grpSpPr>
        <a:xfrm>
          <a:off x="0" y="0"/>
          <a:ext cx="0" cy="0"/>
          <a:chOff x="0" y="0"/>
          <a:chExt cx="0" cy="0"/>
        </a:xfrm>
      </p:grpSpPr>
      <p:sp>
        <p:nvSpPr>
          <p:cNvPr id="8" name="object 2">
            <a:extLst>
              <a:ext uri="{FF2B5EF4-FFF2-40B4-BE49-F238E27FC236}">
                <a16:creationId xmlns:a16="http://schemas.microsoft.com/office/drawing/2014/main" id="{D61EF1A9-A83C-6CAC-169C-B6FB2F5C438D}"/>
              </a:ext>
            </a:extLst>
          </p:cNvPr>
          <p:cNvSpPr txBox="1">
            <a:spLocks noGrp="1"/>
          </p:cNvSpPr>
          <p:nvPr>
            <p:ph type="title"/>
          </p:nvPr>
        </p:nvSpPr>
        <p:spPr>
          <a:xfrm>
            <a:off x="2133600" y="29002"/>
            <a:ext cx="7019544" cy="996513"/>
          </a:xfrm>
          <a:prstGeom prst="rect">
            <a:avLst/>
          </a:prstGeom>
        </p:spPr>
        <p:txBody>
          <a:bodyPr vert="horz" wrap="square" lIns="0" tIns="11516" rIns="0" bIns="0" rtlCol="0" anchor="ctr">
            <a:spAutoFit/>
          </a:bodyPr>
          <a:lstStyle/>
          <a:p>
            <a:pPr marL="11516" marR="4607" indent="213628" algn="ctr">
              <a:lnSpc>
                <a:spcPct val="100000"/>
              </a:lnSpc>
              <a:spcBef>
                <a:spcPts val="91"/>
              </a:spcBef>
            </a:pPr>
            <a:r>
              <a:rPr lang="it-IT" sz="3200" b="1" spc="9" dirty="0">
                <a:solidFill>
                  <a:srgbClr val="C00000"/>
                </a:solidFill>
                <a:latin typeface="+mn-lt"/>
              </a:rPr>
              <a:t>TEST</a:t>
            </a:r>
            <a:br>
              <a:rPr lang="it-IT" sz="3200" b="1" spc="9" dirty="0">
                <a:solidFill>
                  <a:srgbClr val="C00000"/>
                </a:solidFill>
                <a:latin typeface="+mn-lt"/>
              </a:rPr>
            </a:br>
            <a:endParaRPr lang="it-IT" sz="3200" b="1" spc="9" dirty="0">
              <a:solidFill>
                <a:srgbClr val="C00000"/>
              </a:solidFill>
              <a:latin typeface="+mn-lt"/>
            </a:endParaRPr>
          </a:p>
        </p:txBody>
      </p:sp>
      <p:sp>
        <p:nvSpPr>
          <p:cNvPr id="11" name="CasellaDiTesto 10">
            <a:extLst>
              <a:ext uri="{FF2B5EF4-FFF2-40B4-BE49-F238E27FC236}">
                <a16:creationId xmlns:a16="http://schemas.microsoft.com/office/drawing/2014/main" id="{E0CC6938-4021-B046-C648-A36B061BFA8F}"/>
              </a:ext>
            </a:extLst>
          </p:cNvPr>
          <p:cNvSpPr txBox="1"/>
          <p:nvPr/>
        </p:nvSpPr>
        <p:spPr>
          <a:xfrm>
            <a:off x="857630" y="869522"/>
            <a:ext cx="11139297" cy="5176161"/>
          </a:xfrm>
          <a:prstGeom prst="rect">
            <a:avLst/>
          </a:prstGeom>
          <a:noFill/>
        </p:spPr>
        <p:txBody>
          <a:bodyPr wrap="square" rtlCol="0">
            <a:spAutoFit/>
          </a:bodyPr>
          <a:lstStyle/>
          <a:p>
            <a:pPr>
              <a:lnSpc>
                <a:spcPct val="107000"/>
              </a:lnSpc>
              <a:spcAft>
                <a:spcPts val="800"/>
              </a:spcAft>
            </a:pPr>
            <a:r>
              <a:rPr lang="it-IT" sz="1800" b="1" kern="100" dirty="0">
                <a:effectLst/>
                <a:latin typeface="Calibri" panose="020F0502020204030204" pitchFamily="34" charset="0"/>
                <a:ea typeface="Calibri" panose="020F0502020204030204" pitchFamily="34" charset="0"/>
                <a:cs typeface="Times New Roman" panose="02020603050405020304" pitchFamily="18" charset="0"/>
              </a:rPr>
              <a:t>3. Secondo l'art. 2094 c.c., quale delle seguenti caratteristiche è propria del rapporto di lavoro subordinato?</a:t>
            </a:r>
            <a:endParaRPr lang="it-IT"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it-IT" sz="1800" kern="100" dirty="0">
                <a:effectLst/>
                <a:latin typeface="Calibri" panose="020F0502020204030204" pitchFamily="34" charset="0"/>
                <a:ea typeface="Calibri" panose="020F0502020204030204" pitchFamily="34" charset="0"/>
                <a:cs typeface="Times New Roman" panose="02020603050405020304" pitchFamily="18" charset="0"/>
              </a:rPr>
              <a:t>A) Il lavoratore ha il diritto di modificare autonomamente le modalità di esecuzione del lavoro.</a:t>
            </a:r>
            <a:br>
              <a:rPr lang="it-IT" sz="1800" kern="100" dirty="0">
                <a:effectLst/>
                <a:latin typeface="Calibri" panose="020F0502020204030204" pitchFamily="34" charset="0"/>
                <a:ea typeface="Calibri" panose="020F0502020204030204" pitchFamily="34" charset="0"/>
                <a:cs typeface="Times New Roman" panose="02020603050405020304" pitchFamily="18" charset="0"/>
              </a:rPr>
            </a:br>
            <a:r>
              <a:rPr lang="it-IT" sz="1800" kern="100" dirty="0">
                <a:effectLst/>
                <a:latin typeface="Calibri" panose="020F0502020204030204" pitchFamily="34" charset="0"/>
                <a:ea typeface="Calibri" panose="020F0502020204030204" pitchFamily="34" charset="0"/>
                <a:cs typeface="Times New Roman" panose="02020603050405020304" pitchFamily="18" charset="0"/>
              </a:rPr>
              <a:t>B) Il datore di lavoro non ha il potere di impartire direttive o modificare le mansioni del lavoratore.</a:t>
            </a:r>
            <a:br>
              <a:rPr lang="it-IT" sz="1800" kern="100" dirty="0">
                <a:effectLst/>
                <a:latin typeface="Calibri" panose="020F0502020204030204" pitchFamily="34" charset="0"/>
                <a:ea typeface="Calibri" panose="020F0502020204030204" pitchFamily="34" charset="0"/>
                <a:cs typeface="Times New Roman" panose="02020603050405020304" pitchFamily="18" charset="0"/>
              </a:rPr>
            </a:br>
            <a:r>
              <a:rPr lang="it-IT" sz="1800" kern="100"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C) Il lavoratore è obbligato a seguire le direttive e gli ordini del datore di lavoro.</a:t>
            </a:r>
            <a:br>
              <a:rPr lang="it-IT" sz="1800" kern="100" dirty="0">
                <a:effectLst/>
                <a:latin typeface="Calibri" panose="020F0502020204030204" pitchFamily="34" charset="0"/>
                <a:ea typeface="Calibri" panose="020F0502020204030204" pitchFamily="34" charset="0"/>
                <a:cs typeface="Times New Roman" panose="02020603050405020304" pitchFamily="18" charset="0"/>
              </a:rPr>
            </a:br>
            <a:r>
              <a:rPr lang="it-IT" sz="1800" kern="100" dirty="0">
                <a:effectLst/>
                <a:latin typeface="Calibri" panose="020F0502020204030204" pitchFamily="34" charset="0"/>
                <a:ea typeface="Calibri" panose="020F0502020204030204" pitchFamily="34" charset="0"/>
                <a:cs typeface="Times New Roman" panose="02020603050405020304" pitchFamily="18" charset="0"/>
              </a:rPr>
              <a:t>D) Il lavoratore ha libertà totale nell’organizzare il proprio lavoro.</a:t>
            </a:r>
          </a:p>
          <a:p>
            <a:pPr>
              <a:lnSpc>
                <a:spcPct val="107000"/>
              </a:lnSpc>
              <a:spcAft>
                <a:spcPts val="800"/>
              </a:spcAft>
            </a:pPr>
            <a:endParaRPr lang="it-IT"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it-IT" sz="1800" b="1" kern="100" dirty="0">
                <a:effectLst/>
                <a:latin typeface="Calibri" panose="020F0502020204030204" pitchFamily="34" charset="0"/>
                <a:ea typeface="Calibri" panose="020F0502020204030204" pitchFamily="34" charset="0"/>
                <a:cs typeface="Times New Roman" panose="02020603050405020304" pitchFamily="18" charset="0"/>
              </a:rPr>
              <a:t>4. Secondo l'art. 2222 c.c., qual è la principale differenza tra lavoro subordinato e lavoro autonomo?</a:t>
            </a:r>
            <a:endParaRPr lang="it-IT"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it-IT" sz="1800" kern="100" dirty="0">
                <a:effectLst/>
                <a:latin typeface="Calibri" panose="020F0502020204030204" pitchFamily="34" charset="0"/>
                <a:ea typeface="Calibri" panose="020F0502020204030204" pitchFamily="34" charset="0"/>
                <a:cs typeface="Times New Roman" panose="02020603050405020304" pitchFamily="18" charset="0"/>
              </a:rPr>
              <a:t>A) Il lavoro autonomo non prevede un contratto, mentre il lavoro subordinato deve essere sempre formalizzato.</a:t>
            </a:r>
            <a:br>
              <a:rPr lang="it-IT" sz="1800" kern="100" dirty="0">
                <a:effectLst/>
                <a:latin typeface="Calibri" panose="020F0502020204030204" pitchFamily="34" charset="0"/>
                <a:ea typeface="Calibri" panose="020F0502020204030204" pitchFamily="34" charset="0"/>
                <a:cs typeface="Times New Roman" panose="02020603050405020304" pitchFamily="18" charset="0"/>
              </a:rPr>
            </a:br>
            <a:r>
              <a:rPr lang="it-IT" sz="1800" kern="100"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B) Il lavoratore autonomo esegue l’opera o il servizio secondo le modalità stabilite dal committente, senza essere soggetto a direttive di orario e luogo.</a:t>
            </a:r>
            <a:br>
              <a:rPr lang="it-IT" sz="1800" kern="100" dirty="0">
                <a:effectLst/>
                <a:latin typeface="Calibri" panose="020F0502020204030204" pitchFamily="34" charset="0"/>
                <a:ea typeface="Calibri" panose="020F0502020204030204" pitchFamily="34" charset="0"/>
                <a:cs typeface="Times New Roman" panose="02020603050405020304" pitchFamily="18" charset="0"/>
              </a:rPr>
            </a:br>
            <a:r>
              <a:rPr lang="it-IT" sz="1800" kern="100" dirty="0">
                <a:effectLst/>
                <a:latin typeface="Calibri" panose="020F0502020204030204" pitchFamily="34" charset="0"/>
                <a:ea typeface="Calibri" panose="020F0502020204030204" pitchFamily="34" charset="0"/>
                <a:cs typeface="Times New Roman" panose="02020603050405020304" pitchFamily="18" charset="0"/>
              </a:rPr>
              <a:t>C) Il lavoratore autonomo è tenuto a rispettare gli orari di lavoro stabiliti dal committente.</a:t>
            </a:r>
            <a:br>
              <a:rPr lang="it-IT" sz="1800" kern="100" dirty="0">
                <a:effectLst/>
                <a:latin typeface="Calibri" panose="020F0502020204030204" pitchFamily="34" charset="0"/>
                <a:ea typeface="Calibri" panose="020F0502020204030204" pitchFamily="34" charset="0"/>
                <a:cs typeface="Times New Roman" panose="02020603050405020304" pitchFamily="18" charset="0"/>
              </a:rPr>
            </a:br>
            <a:r>
              <a:rPr lang="it-IT" sz="1800" kern="100" dirty="0">
                <a:effectLst/>
                <a:latin typeface="Calibri" panose="020F0502020204030204" pitchFamily="34" charset="0"/>
                <a:ea typeface="Calibri" panose="020F0502020204030204" pitchFamily="34" charset="0"/>
                <a:cs typeface="Times New Roman" panose="02020603050405020304" pitchFamily="18" charset="0"/>
              </a:rPr>
              <a:t>D) Il lavoratore autonomo ha diritto a ferie e permessi come il lavoratore subordinato.</a:t>
            </a:r>
          </a:p>
          <a:p>
            <a:pPr>
              <a:lnSpc>
                <a:spcPct val="107000"/>
              </a:lnSpc>
              <a:spcAft>
                <a:spcPts val="800"/>
              </a:spcAft>
            </a:pPr>
            <a:endParaRPr lang="it-IT"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endParaRPr sz="2000" dirty="0"/>
          </a:p>
          <a:p>
            <a:pPr algn="just"/>
            <a:endParaRPr sz="2000" dirty="0"/>
          </a:p>
        </p:txBody>
      </p:sp>
    </p:spTree>
    <p:extLst>
      <p:ext uri="{BB962C8B-B14F-4D97-AF65-F5344CB8AC3E}">
        <p14:creationId xmlns:p14="http://schemas.microsoft.com/office/powerpoint/2010/main" val="2296921896"/>
      </p:ext>
    </p:extLst>
  </p:cSld>
  <p:clrMapOvr>
    <a:masterClrMapping/>
  </p:clrMapOvr>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pPr algn="ctr"/>
            <a:r>
              <a:rPr lang="it-IT" sz="3200" b="1" spc="9" dirty="0">
                <a:solidFill>
                  <a:srgbClr val="C00000"/>
                </a:solidFill>
                <a:latin typeface="+mn-lt"/>
              </a:rPr>
              <a:t>Tutela assicurativa</a:t>
            </a:r>
          </a:p>
        </p:txBody>
      </p:sp>
      <p:sp>
        <p:nvSpPr>
          <p:cNvPr id="3" name="Segnaposto contenuto 2"/>
          <p:cNvSpPr>
            <a:spLocks noGrp="1"/>
          </p:cNvSpPr>
          <p:nvPr>
            <p:ph idx="1"/>
          </p:nvPr>
        </p:nvSpPr>
        <p:spPr/>
        <p:txBody>
          <a:bodyPr>
            <a:normAutofit/>
          </a:bodyPr>
          <a:lstStyle/>
          <a:p>
            <a:pPr algn="just"/>
            <a:r>
              <a:rPr lang="it-IT" dirty="0">
                <a:latin typeface="+mj-lt"/>
              </a:rPr>
              <a:t>La Legge 81/2017 circoscrive la ricorrenza dell’infortunio sul lavoro all’esistenza di una diretta connessione dell’evento con la prestazione lavorativa, e ciò anche con riguardo alla fattispecie dell’infortunio in itinere, che viene riconosciuto, solo quando la scelta del luogo della prestazione è dettata da esigenze connesse alla prestazione stessa o dalla necessità del lavoratore di conciliare le esigenze di vita con quelle lavorative e risponda a criteri di ragionevolezza. (art. 23 comma 3)</a:t>
            </a:r>
          </a:p>
        </p:txBody>
      </p:sp>
      <p:sp>
        <p:nvSpPr>
          <p:cNvPr id="5" name="Segnaposto numero diapositiva 4"/>
          <p:cNvSpPr>
            <a:spLocks noGrp="1"/>
          </p:cNvSpPr>
          <p:nvPr>
            <p:ph type="sldNum" sz="quarter" idx="12"/>
          </p:nvPr>
        </p:nvSpPr>
        <p:spPr/>
        <p:txBody>
          <a:bodyPr/>
          <a:lstStyle/>
          <a:p>
            <a:fld id="{BAE3ADCA-F75E-4D88-AC17-CA1A43C85BE1}" type="slidenum">
              <a:rPr lang="it-IT" smtClean="0"/>
              <a:pPr/>
              <a:t>120</a:t>
            </a:fld>
            <a:endParaRPr lang="it-IT"/>
          </a:p>
        </p:txBody>
      </p:sp>
    </p:spTree>
    <p:extLst>
      <p:ext uri="{BB962C8B-B14F-4D97-AF65-F5344CB8AC3E}">
        <p14:creationId xmlns:p14="http://schemas.microsoft.com/office/powerpoint/2010/main" val="1394184795"/>
      </p:ext>
    </p:extLst>
  </p:cSld>
  <p:clrMapOvr>
    <a:masterClrMapping/>
  </p:clrMapOvr>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pPr algn="ctr"/>
            <a:r>
              <a:rPr lang="it-IT" sz="3200" b="1" spc="9" dirty="0">
                <a:solidFill>
                  <a:srgbClr val="C00000"/>
                </a:solidFill>
                <a:latin typeface="+mn-lt"/>
              </a:rPr>
              <a:t>Tutela assicurativa</a:t>
            </a:r>
          </a:p>
        </p:txBody>
      </p:sp>
      <p:sp>
        <p:nvSpPr>
          <p:cNvPr id="3" name="Segnaposto contenuto 2"/>
          <p:cNvSpPr>
            <a:spLocks noGrp="1"/>
          </p:cNvSpPr>
          <p:nvPr>
            <p:ph idx="1"/>
          </p:nvPr>
        </p:nvSpPr>
        <p:spPr/>
        <p:txBody>
          <a:bodyPr>
            <a:normAutofit/>
          </a:bodyPr>
          <a:lstStyle/>
          <a:p>
            <a:pPr algn="just"/>
            <a:r>
              <a:rPr lang="it-IT" dirty="0">
                <a:latin typeface="+mj-lt"/>
              </a:rPr>
              <a:t>La prestazione svolta dal lavoratore agile segue, pertanto, le medesime logiche di </a:t>
            </a:r>
            <a:r>
              <a:rPr lang="it-IT" dirty="0" err="1">
                <a:latin typeface="+mj-lt"/>
              </a:rPr>
              <a:t>assicurabilità</a:t>
            </a:r>
            <a:r>
              <a:rPr lang="it-IT" dirty="0">
                <a:latin typeface="+mj-lt"/>
              </a:rPr>
              <a:t> delle altre tipologie di lavoratori, con esclusione del c.d. rischio elettivo, ossia di quel rischio derivante da un comportamento volontario del lavoratore, abnorme e svincolato da qualsiasi caso di forza maggiore, in conseguenza del quale si è verificato un infortunio sul lavoro.</a:t>
            </a:r>
          </a:p>
        </p:txBody>
      </p:sp>
      <p:sp>
        <p:nvSpPr>
          <p:cNvPr id="5" name="Segnaposto numero diapositiva 4"/>
          <p:cNvSpPr>
            <a:spLocks noGrp="1"/>
          </p:cNvSpPr>
          <p:nvPr>
            <p:ph type="sldNum" sz="quarter" idx="12"/>
          </p:nvPr>
        </p:nvSpPr>
        <p:spPr/>
        <p:txBody>
          <a:bodyPr/>
          <a:lstStyle/>
          <a:p>
            <a:fld id="{BAE3ADCA-F75E-4D88-AC17-CA1A43C85BE1}" type="slidenum">
              <a:rPr lang="it-IT" smtClean="0"/>
              <a:pPr/>
              <a:t>121</a:t>
            </a:fld>
            <a:endParaRPr lang="it-IT"/>
          </a:p>
        </p:txBody>
      </p:sp>
    </p:spTree>
    <p:extLst>
      <p:ext uri="{BB962C8B-B14F-4D97-AF65-F5344CB8AC3E}">
        <p14:creationId xmlns:p14="http://schemas.microsoft.com/office/powerpoint/2010/main" val="3688980897"/>
      </p:ext>
    </p:extLst>
  </p:cSld>
  <p:clrMapOvr>
    <a:masterClrMapping/>
  </p:clrMapOvr>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b="1" dirty="0"/>
              <a:t>Tutela assicurativa</a:t>
            </a:r>
          </a:p>
        </p:txBody>
      </p:sp>
      <p:sp>
        <p:nvSpPr>
          <p:cNvPr id="3" name="Segnaposto contenuto 2"/>
          <p:cNvSpPr>
            <a:spLocks noGrp="1"/>
          </p:cNvSpPr>
          <p:nvPr>
            <p:ph idx="1"/>
          </p:nvPr>
        </p:nvSpPr>
        <p:spPr/>
        <p:txBody>
          <a:bodyPr>
            <a:normAutofit/>
          </a:bodyPr>
          <a:lstStyle/>
          <a:p>
            <a:pPr algn="just"/>
            <a:r>
              <a:rPr lang="it-IT" dirty="0">
                <a:latin typeface="+mj-lt"/>
              </a:rPr>
              <a:t>La prestazione svolta dal lavoratore agile segue, pertanto, le medesime logiche di </a:t>
            </a:r>
            <a:r>
              <a:rPr lang="it-IT" dirty="0" err="1">
                <a:latin typeface="+mj-lt"/>
              </a:rPr>
              <a:t>assicurabilità</a:t>
            </a:r>
            <a:r>
              <a:rPr lang="it-IT" dirty="0">
                <a:latin typeface="+mj-lt"/>
              </a:rPr>
              <a:t> delle altre tipologie di lavoratori, con esclusione del c.d. rischio elettivo, ossia di quel rischio derivante da un comportamento volontario del lavoratore, abnorme e svincolato da qualsiasi caso di forza maggiore, in conseguenza del quale si è verificato un infortunio sul lavoro.</a:t>
            </a:r>
          </a:p>
        </p:txBody>
      </p:sp>
      <p:sp>
        <p:nvSpPr>
          <p:cNvPr id="5" name="Segnaposto numero diapositiva 4"/>
          <p:cNvSpPr>
            <a:spLocks noGrp="1"/>
          </p:cNvSpPr>
          <p:nvPr>
            <p:ph type="sldNum" sz="quarter" idx="12"/>
          </p:nvPr>
        </p:nvSpPr>
        <p:spPr/>
        <p:txBody>
          <a:bodyPr/>
          <a:lstStyle/>
          <a:p>
            <a:fld id="{BAE3ADCA-F75E-4D88-AC17-CA1A43C85BE1}" type="slidenum">
              <a:rPr lang="it-IT" smtClean="0"/>
              <a:pPr/>
              <a:t>122</a:t>
            </a:fld>
            <a:endParaRPr lang="it-IT"/>
          </a:p>
        </p:txBody>
      </p:sp>
    </p:spTree>
    <p:extLst>
      <p:ext uri="{BB962C8B-B14F-4D97-AF65-F5344CB8AC3E}">
        <p14:creationId xmlns:p14="http://schemas.microsoft.com/office/powerpoint/2010/main" val="927993838"/>
      </p:ext>
    </p:extLst>
  </p:cSld>
  <p:clrMapOvr>
    <a:masterClrMapping/>
  </p:clrMapOvr>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pPr algn="ctr"/>
            <a:r>
              <a:rPr lang="it-IT" sz="3200" b="1" spc="9" dirty="0">
                <a:solidFill>
                  <a:srgbClr val="C00000"/>
                </a:solidFill>
                <a:latin typeface="+mn-lt"/>
              </a:rPr>
              <a:t>Tutela assicurativa</a:t>
            </a:r>
          </a:p>
        </p:txBody>
      </p:sp>
      <p:sp>
        <p:nvSpPr>
          <p:cNvPr id="3" name="Segnaposto contenuto 2"/>
          <p:cNvSpPr>
            <a:spLocks noGrp="1"/>
          </p:cNvSpPr>
          <p:nvPr>
            <p:ph idx="1"/>
          </p:nvPr>
        </p:nvSpPr>
        <p:spPr/>
        <p:txBody>
          <a:bodyPr>
            <a:normAutofit/>
          </a:bodyPr>
          <a:lstStyle/>
          <a:p>
            <a:pPr algn="just"/>
            <a:r>
              <a:rPr lang="it-IT" dirty="0">
                <a:latin typeface="+mj-lt"/>
              </a:rPr>
              <a:t>La prestazione svolta dal lavoratore agile segue, pertanto, le medesime logiche di </a:t>
            </a:r>
            <a:r>
              <a:rPr lang="it-IT" dirty="0" err="1">
                <a:latin typeface="+mj-lt"/>
              </a:rPr>
              <a:t>assicurabilità</a:t>
            </a:r>
            <a:r>
              <a:rPr lang="it-IT" dirty="0">
                <a:latin typeface="+mj-lt"/>
              </a:rPr>
              <a:t> delle altre tipologie di lavoratori, con esclusione del c.d. rischio elettivo, ossia di quel rischio derivante da un comportamento volontario del lavoratore, abnorme e svincolato da qualsiasi caso di forza maggiore, in conseguenza del quale si è verificato un infortunio sul lavoro.</a:t>
            </a:r>
          </a:p>
        </p:txBody>
      </p:sp>
      <p:sp>
        <p:nvSpPr>
          <p:cNvPr id="5" name="Segnaposto numero diapositiva 4"/>
          <p:cNvSpPr>
            <a:spLocks noGrp="1"/>
          </p:cNvSpPr>
          <p:nvPr>
            <p:ph type="sldNum" sz="quarter" idx="12"/>
          </p:nvPr>
        </p:nvSpPr>
        <p:spPr/>
        <p:txBody>
          <a:bodyPr/>
          <a:lstStyle/>
          <a:p>
            <a:fld id="{BAE3ADCA-F75E-4D88-AC17-CA1A43C85BE1}" type="slidenum">
              <a:rPr lang="it-IT" smtClean="0"/>
              <a:pPr/>
              <a:t>123</a:t>
            </a:fld>
            <a:endParaRPr lang="it-IT"/>
          </a:p>
        </p:txBody>
      </p:sp>
    </p:spTree>
    <p:extLst>
      <p:ext uri="{BB962C8B-B14F-4D97-AF65-F5344CB8AC3E}">
        <p14:creationId xmlns:p14="http://schemas.microsoft.com/office/powerpoint/2010/main" val="2608679477"/>
      </p:ext>
    </p:extLst>
  </p:cSld>
  <p:clrMapOvr>
    <a:masterClrMapping/>
  </p:clrMapOvr>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pPr algn="ctr"/>
            <a:r>
              <a:rPr lang="it-IT" sz="3200" b="1" spc="9" dirty="0">
                <a:solidFill>
                  <a:srgbClr val="C00000"/>
                </a:solidFill>
                <a:latin typeface="+mn-lt"/>
              </a:rPr>
              <a:t>Tutela assicurativa</a:t>
            </a:r>
          </a:p>
        </p:txBody>
      </p:sp>
      <p:sp>
        <p:nvSpPr>
          <p:cNvPr id="3" name="Segnaposto contenuto 2"/>
          <p:cNvSpPr>
            <a:spLocks noGrp="1"/>
          </p:cNvSpPr>
          <p:nvPr>
            <p:ph idx="1"/>
          </p:nvPr>
        </p:nvSpPr>
        <p:spPr/>
        <p:txBody>
          <a:bodyPr>
            <a:normAutofit/>
          </a:bodyPr>
          <a:lstStyle/>
          <a:p>
            <a:pPr algn="just"/>
            <a:r>
              <a:rPr lang="it-IT" dirty="0">
                <a:latin typeface="+mj-lt"/>
              </a:rPr>
              <a:t>Anche l’Inail è intervenuta con la Circolare n. 48/2017, equiparando i lavoratori ‘smart’ a quelli ‘classici’, senza tuttavia risolvere la questione dei confini della responsabilità datoriale per la salute e sicurezza del lavoratore all’esterno dei luoghi di lavoro, dato che – secondo quanto stabilito nell’accordo tra le parti – la prestazione di lavoro potrebbe potenzialmente essere svolta, oltre che all’interno della propria abitazione, in spazi di coworking, in luoghi pubblici o in spazi dedicati allo svago.</a:t>
            </a:r>
          </a:p>
        </p:txBody>
      </p:sp>
      <p:sp>
        <p:nvSpPr>
          <p:cNvPr id="5" name="Segnaposto numero diapositiva 4"/>
          <p:cNvSpPr>
            <a:spLocks noGrp="1"/>
          </p:cNvSpPr>
          <p:nvPr>
            <p:ph type="sldNum" sz="quarter" idx="12"/>
          </p:nvPr>
        </p:nvSpPr>
        <p:spPr/>
        <p:txBody>
          <a:bodyPr/>
          <a:lstStyle/>
          <a:p>
            <a:fld id="{BAE3ADCA-F75E-4D88-AC17-CA1A43C85BE1}" type="slidenum">
              <a:rPr lang="it-IT" smtClean="0"/>
              <a:pPr/>
              <a:t>124</a:t>
            </a:fld>
            <a:endParaRPr lang="it-IT"/>
          </a:p>
        </p:txBody>
      </p:sp>
    </p:spTree>
    <p:extLst>
      <p:ext uri="{BB962C8B-B14F-4D97-AF65-F5344CB8AC3E}">
        <p14:creationId xmlns:p14="http://schemas.microsoft.com/office/powerpoint/2010/main" val="4079971891"/>
      </p:ext>
    </p:extLst>
  </p:cSld>
  <p:clrMapOvr>
    <a:masterClrMapping/>
  </p:clrMapOvr>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pPr algn="ctr"/>
            <a:r>
              <a:rPr lang="it-IT" sz="3200" b="1" spc="9" dirty="0">
                <a:solidFill>
                  <a:srgbClr val="C00000"/>
                </a:solidFill>
                <a:latin typeface="+mn-lt"/>
              </a:rPr>
              <a:t>Tutela assicurativa e responsabilità del DS</a:t>
            </a:r>
          </a:p>
        </p:txBody>
      </p:sp>
      <p:sp>
        <p:nvSpPr>
          <p:cNvPr id="3" name="Segnaposto contenuto 2"/>
          <p:cNvSpPr>
            <a:spLocks noGrp="1"/>
          </p:cNvSpPr>
          <p:nvPr>
            <p:ph idx="1"/>
          </p:nvPr>
        </p:nvSpPr>
        <p:spPr>
          <a:xfrm>
            <a:off x="838200" y="1495425"/>
            <a:ext cx="10515600" cy="4351338"/>
          </a:xfrm>
        </p:spPr>
        <p:txBody>
          <a:bodyPr>
            <a:normAutofit/>
          </a:bodyPr>
          <a:lstStyle/>
          <a:p>
            <a:pPr algn="just"/>
            <a:r>
              <a:rPr lang="it-IT" sz="2400" dirty="0">
                <a:latin typeface="+mj-lt"/>
              </a:rPr>
              <a:t>Non è in concreto possibile pretendere dal datore di lavoro l’esercizio di un controllo sul luogo esterno scelto dal lavoratore agile, per garantirne la sicurezza.</a:t>
            </a:r>
          </a:p>
          <a:p>
            <a:pPr algn="just"/>
            <a:endParaRPr lang="it-IT" sz="2400" dirty="0">
              <a:latin typeface="+mj-lt"/>
            </a:endParaRPr>
          </a:p>
          <a:p>
            <a:pPr algn="just"/>
            <a:r>
              <a:rPr lang="it-IT" sz="2400" dirty="0">
                <a:latin typeface="+mj-lt"/>
              </a:rPr>
              <a:t>Atteso che la parte datoriale non ha né il controllo né tanto meno l’accesso al luogo di lavoro esterno scelto dal lavoratore, sembra ragionevole circoscrivere la portata degli obblighi in capo al datore ai soli adempimenti che questi è in grado di porre in essere e non sconfinare in ipotesi di responsabilità oggettiva, fattispecie che si porrebbe in controtendenza rispetto alla giurisprudenza italiana ed europea (</a:t>
            </a:r>
            <a:r>
              <a:rPr lang="it-IT" sz="1400" i="1" dirty="0">
                <a:solidFill>
                  <a:srgbClr val="0C0C0F"/>
                </a:solidFill>
                <a:latin typeface="+mj-lt"/>
              </a:rPr>
              <a:t>Cass., sez. lav., 11 aprile 2007, n. 8710; Cass., sez. lav., 2 giugno 1998, n. 5409; Cass., sez. lav., 10 maggio 2000, n. 6018; Cass., sez. lav., 30 agosto 2000 n. 11427)</a:t>
            </a:r>
            <a:endParaRPr lang="it-IT" sz="2400" i="1" dirty="0">
              <a:latin typeface="+mj-lt"/>
            </a:endParaRPr>
          </a:p>
        </p:txBody>
      </p:sp>
      <p:sp>
        <p:nvSpPr>
          <p:cNvPr id="5" name="Segnaposto numero diapositiva 4"/>
          <p:cNvSpPr>
            <a:spLocks noGrp="1"/>
          </p:cNvSpPr>
          <p:nvPr>
            <p:ph type="sldNum" sz="quarter" idx="12"/>
          </p:nvPr>
        </p:nvSpPr>
        <p:spPr/>
        <p:txBody>
          <a:bodyPr/>
          <a:lstStyle/>
          <a:p>
            <a:fld id="{BAE3ADCA-F75E-4D88-AC17-CA1A43C85BE1}" type="slidenum">
              <a:rPr lang="it-IT" smtClean="0"/>
              <a:pPr/>
              <a:t>125</a:t>
            </a:fld>
            <a:endParaRPr lang="it-IT"/>
          </a:p>
        </p:txBody>
      </p:sp>
    </p:spTree>
    <p:extLst>
      <p:ext uri="{BB962C8B-B14F-4D97-AF65-F5344CB8AC3E}">
        <p14:creationId xmlns:p14="http://schemas.microsoft.com/office/powerpoint/2010/main" val="3947136065"/>
      </p:ext>
    </p:extLst>
  </p:cSld>
  <p:clrMapOvr>
    <a:masterClrMapping/>
  </p:clrMapOvr>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pPr algn="ctr"/>
            <a:r>
              <a:rPr lang="it-IT" sz="3200" b="1" spc="9" dirty="0">
                <a:solidFill>
                  <a:srgbClr val="C00000"/>
                </a:solidFill>
                <a:latin typeface="+mn-lt"/>
              </a:rPr>
              <a:t>Tutela assicurativa e responsabilità del DS</a:t>
            </a:r>
          </a:p>
        </p:txBody>
      </p:sp>
      <p:sp>
        <p:nvSpPr>
          <p:cNvPr id="3" name="Segnaposto contenuto 2"/>
          <p:cNvSpPr>
            <a:spLocks noGrp="1"/>
          </p:cNvSpPr>
          <p:nvPr>
            <p:ph idx="1"/>
          </p:nvPr>
        </p:nvSpPr>
        <p:spPr/>
        <p:txBody>
          <a:bodyPr>
            <a:normAutofit lnSpcReduction="10000"/>
          </a:bodyPr>
          <a:lstStyle/>
          <a:p>
            <a:pPr algn="just"/>
            <a:r>
              <a:rPr lang="it-IT" dirty="0">
                <a:latin typeface="+mj-lt"/>
              </a:rPr>
              <a:t>Non è in concreto possibile pretendere dal datore di lavoro l’esercizio di un controllo sul luogo esterno scelto dal lavoratore agile, per garantirne la sicurezza.</a:t>
            </a:r>
          </a:p>
          <a:p>
            <a:pPr algn="just"/>
            <a:endParaRPr lang="it-IT" dirty="0">
              <a:latin typeface="+mj-lt"/>
            </a:endParaRPr>
          </a:p>
          <a:p>
            <a:pPr algn="just"/>
            <a:r>
              <a:rPr lang="it-IT" dirty="0">
                <a:latin typeface="+mj-lt"/>
              </a:rPr>
              <a:t>Atteso che la parte datoriale non ha né il controllo né tanto meno l’accesso al luogo di lavoro esterno scelto dal lavoratore, sembra ragionevole circoscrivere la portata degli obblighi in capo al datore ai soli adempimenti che questi è in grado di porre in essere e non sconfinare in ipotesi di responsabilità oggettiva, fattispecie che si porrebbe in controtendenza rispetto alla giurisprudenza italiana ed europea (</a:t>
            </a:r>
            <a:r>
              <a:rPr lang="it-IT" sz="1600" i="1" dirty="0">
                <a:solidFill>
                  <a:srgbClr val="0C0C0F"/>
                </a:solidFill>
                <a:latin typeface="+mj-lt"/>
              </a:rPr>
              <a:t>Cass., sez. lav., 11 aprile 2007, n. 8710; Cass., sez. lav., 2 giugno 1998, n. 5409; Cass., sez. lav., 10 maggio 2000, n. 6018; Cass., sez. lav., 30 agosto 2000 n. 11427)</a:t>
            </a:r>
            <a:endParaRPr lang="it-IT" i="1" dirty="0">
              <a:latin typeface="+mj-lt"/>
            </a:endParaRPr>
          </a:p>
        </p:txBody>
      </p:sp>
      <p:sp>
        <p:nvSpPr>
          <p:cNvPr id="5" name="Segnaposto numero diapositiva 4"/>
          <p:cNvSpPr>
            <a:spLocks noGrp="1"/>
          </p:cNvSpPr>
          <p:nvPr>
            <p:ph type="sldNum" sz="quarter" idx="12"/>
          </p:nvPr>
        </p:nvSpPr>
        <p:spPr/>
        <p:txBody>
          <a:bodyPr/>
          <a:lstStyle/>
          <a:p>
            <a:fld id="{BAE3ADCA-F75E-4D88-AC17-CA1A43C85BE1}" type="slidenum">
              <a:rPr lang="it-IT" smtClean="0"/>
              <a:pPr/>
              <a:t>126</a:t>
            </a:fld>
            <a:endParaRPr lang="it-IT"/>
          </a:p>
        </p:txBody>
      </p:sp>
    </p:spTree>
    <p:extLst>
      <p:ext uri="{BB962C8B-B14F-4D97-AF65-F5344CB8AC3E}">
        <p14:creationId xmlns:p14="http://schemas.microsoft.com/office/powerpoint/2010/main" val="1862837691"/>
      </p:ext>
    </p:extLst>
  </p:cSld>
  <p:clrMapOvr>
    <a:masterClrMapping/>
  </p:clrMapOvr>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pPr algn="ctr"/>
            <a:r>
              <a:rPr lang="it-IT" sz="3200" b="1" spc="9" dirty="0">
                <a:solidFill>
                  <a:srgbClr val="C00000"/>
                </a:solidFill>
                <a:latin typeface="+mn-lt"/>
              </a:rPr>
              <a:t>FOCUS GIURISPRUDENZIALE</a:t>
            </a:r>
          </a:p>
        </p:txBody>
      </p:sp>
      <p:sp>
        <p:nvSpPr>
          <p:cNvPr id="3" name="Segnaposto contenuto 2"/>
          <p:cNvSpPr>
            <a:spLocks noGrp="1"/>
          </p:cNvSpPr>
          <p:nvPr>
            <p:ph idx="1"/>
          </p:nvPr>
        </p:nvSpPr>
        <p:spPr/>
        <p:txBody>
          <a:bodyPr>
            <a:normAutofit/>
          </a:bodyPr>
          <a:lstStyle/>
          <a:p>
            <a:pPr algn="just"/>
            <a:r>
              <a:rPr lang="it-IT" dirty="0">
                <a:latin typeface="+mj-lt"/>
              </a:rPr>
              <a:t>Prima dell’avvento del «lavoratore smart» in più  occasioni la Suprema Corte ha affermato che «</a:t>
            </a:r>
            <a:r>
              <a:rPr lang="it-IT" i="1" dirty="0">
                <a:latin typeface="+mj-lt"/>
              </a:rPr>
              <a:t>l’occasione di lavoro non può essere ravvisata nell’infortunio avvenuto nell’abitazione del lavoratore», </a:t>
            </a:r>
            <a:r>
              <a:rPr lang="it-IT" dirty="0">
                <a:latin typeface="+mj-lt"/>
              </a:rPr>
              <a:t>in quanto il nesso tra occasione ed evento lesivo non sarebbe ravvisabile con la stessa intensità, essendo l’abitazione normalmente destinata all’espletamento</a:t>
            </a:r>
            <a:r>
              <a:rPr lang="it-IT" i="1" dirty="0">
                <a:latin typeface="+mj-lt"/>
              </a:rPr>
              <a:t> «delle occupazioni quotidiane e personali del lavoratore» </a:t>
            </a:r>
            <a:r>
              <a:rPr lang="it-IT" sz="1600" dirty="0">
                <a:solidFill>
                  <a:srgbClr val="0C0C0F"/>
                </a:solidFill>
                <a:latin typeface="Lato" panose="020F0502020204030203" pitchFamily="34" charset="0"/>
              </a:rPr>
              <a:t>Cass. 22 aprile 2002, n. 5841.</a:t>
            </a:r>
            <a:endParaRPr lang="it-IT" i="1" dirty="0">
              <a:latin typeface="+mj-lt"/>
            </a:endParaRPr>
          </a:p>
        </p:txBody>
      </p:sp>
      <p:sp>
        <p:nvSpPr>
          <p:cNvPr id="5" name="Segnaposto numero diapositiva 4"/>
          <p:cNvSpPr>
            <a:spLocks noGrp="1"/>
          </p:cNvSpPr>
          <p:nvPr>
            <p:ph type="sldNum" sz="quarter" idx="12"/>
          </p:nvPr>
        </p:nvSpPr>
        <p:spPr/>
        <p:txBody>
          <a:bodyPr/>
          <a:lstStyle/>
          <a:p>
            <a:fld id="{BAE3ADCA-F75E-4D88-AC17-CA1A43C85BE1}" type="slidenum">
              <a:rPr lang="it-IT" smtClean="0"/>
              <a:pPr/>
              <a:t>127</a:t>
            </a:fld>
            <a:endParaRPr lang="it-IT"/>
          </a:p>
        </p:txBody>
      </p:sp>
    </p:spTree>
    <p:extLst>
      <p:ext uri="{BB962C8B-B14F-4D97-AF65-F5344CB8AC3E}">
        <p14:creationId xmlns:p14="http://schemas.microsoft.com/office/powerpoint/2010/main" val="882106153"/>
      </p:ext>
    </p:extLst>
  </p:cSld>
  <p:clrMapOvr>
    <a:masterClrMapping/>
  </p:clrMapOvr>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p:txBody>
          <a:bodyPr>
            <a:normAutofit/>
          </a:bodyPr>
          <a:lstStyle/>
          <a:p>
            <a:pPr algn="ctr"/>
            <a:r>
              <a:rPr lang="it-IT" sz="3200" b="1" spc="9" dirty="0">
                <a:solidFill>
                  <a:srgbClr val="C00000"/>
                </a:solidFill>
                <a:latin typeface="+mn-lt"/>
              </a:rPr>
              <a:t>FOCUS GIURISPRUDENZIALE</a:t>
            </a:r>
          </a:p>
        </p:txBody>
      </p:sp>
      <p:sp>
        <p:nvSpPr>
          <p:cNvPr id="3" name="Segnaposto contenuto 2"/>
          <p:cNvSpPr>
            <a:spLocks noGrp="1"/>
          </p:cNvSpPr>
          <p:nvPr>
            <p:ph idx="1"/>
          </p:nvPr>
        </p:nvSpPr>
        <p:spPr/>
        <p:txBody>
          <a:bodyPr>
            <a:normAutofit/>
          </a:bodyPr>
          <a:lstStyle/>
          <a:p>
            <a:pPr algn="just"/>
            <a:r>
              <a:rPr lang="it-IT" dirty="0">
                <a:latin typeface="+mj-lt"/>
              </a:rPr>
              <a:t>Il criterio, al pari di quanto avviene per l’infortunio in-itinere, dovrebbe essere quello stabilito dall’art. 12 d.lgs. n. 38/2000, e cioè la sussistenza di un’interruzione o di un’alterazione della sequenza dei normali e necessitati gesti quotidiani che il lavoratore deve svolgere per adempiere la prestazione lavorativa. Così, ad esempio, appare logica l’esclusione dell’infortunio capitato nell’alloggio di servizio al lavoratore che scivola mentre esce dalla doccia.</a:t>
            </a:r>
            <a:endParaRPr lang="it-IT" i="1" dirty="0">
              <a:latin typeface="+mj-lt"/>
            </a:endParaRPr>
          </a:p>
        </p:txBody>
      </p:sp>
      <p:sp>
        <p:nvSpPr>
          <p:cNvPr id="5" name="Segnaposto numero diapositiva 4"/>
          <p:cNvSpPr>
            <a:spLocks noGrp="1"/>
          </p:cNvSpPr>
          <p:nvPr>
            <p:ph type="sldNum" sz="quarter" idx="12"/>
          </p:nvPr>
        </p:nvSpPr>
        <p:spPr/>
        <p:txBody>
          <a:bodyPr/>
          <a:lstStyle/>
          <a:p>
            <a:fld id="{BAE3ADCA-F75E-4D88-AC17-CA1A43C85BE1}" type="slidenum">
              <a:rPr lang="it-IT" smtClean="0"/>
              <a:pPr/>
              <a:t>128</a:t>
            </a:fld>
            <a:endParaRPr lang="it-IT"/>
          </a:p>
        </p:txBody>
      </p:sp>
    </p:spTree>
    <p:extLst>
      <p:ext uri="{BB962C8B-B14F-4D97-AF65-F5344CB8AC3E}">
        <p14:creationId xmlns:p14="http://schemas.microsoft.com/office/powerpoint/2010/main" val="280852099"/>
      </p:ext>
    </p:extLst>
  </p:cSld>
  <p:clrMapOvr>
    <a:masterClrMapping/>
  </p:clrMapOvr>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E0D1428-682F-D0CA-397B-93118E238185}"/>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619B32E8-CD3A-4E6B-285A-7E51EDA8BDC1}"/>
              </a:ext>
            </a:extLst>
          </p:cNvPr>
          <p:cNvSpPr>
            <a:spLocks noGrp="1"/>
          </p:cNvSpPr>
          <p:nvPr>
            <p:ph type="title"/>
          </p:nvPr>
        </p:nvSpPr>
        <p:spPr/>
        <p:txBody>
          <a:bodyPr>
            <a:normAutofit/>
          </a:bodyPr>
          <a:lstStyle/>
          <a:p>
            <a:pPr algn="ctr"/>
            <a:r>
              <a:rPr lang="it-IT" sz="3200" b="1" spc="9" dirty="0">
                <a:solidFill>
                  <a:srgbClr val="C00000"/>
                </a:solidFill>
                <a:latin typeface="+mn-lt"/>
              </a:rPr>
              <a:t>TEST</a:t>
            </a:r>
          </a:p>
        </p:txBody>
      </p:sp>
      <p:sp>
        <p:nvSpPr>
          <p:cNvPr id="3" name="Segnaposto contenuto 2">
            <a:extLst>
              <a:ext uri="{FF2B5EF4-FFF2-40B4-BE49-F238E27FC236}">
                <a16:creationId xmlns:a16="http://schemas.microsoft.com/office/drawing/2014/main" id="{4DF900C4-10E9-4D38-2DBC-15CEB9EEA369}"/>
              </a:ext>
            </a:extLst>
          </p:cNvPr>
          <p:cNvSpPr>
            <a:spLocks noGrp="1"/>
          </p:cNvSpPr>
          <p:nvPr>
            <p:ph idx="1"/>
          </p:nvPr>
        </p:nvSpPr>
        <p:spPr/>
        <p:txBody>
          <a:bodyPr>
            <a:normAutofit/>
          </a:bodyPr>
          <a:lstStyle/>
          <a:p>
            <a:pPr>
              <a:lnSpc>
                <a:spcPct val="107000"/>
              </a:lnSpc>
              <a:spcAft>
                <a:spcPts val="800"/>
              </a:spcAft>
            </a:pPr>
            <a:r>
              <a:rPr lang="it-IT" sz="1800" b="1" kern="100" dirty="0">
                <a:effectLst/>
                <a:latin typeface="Calibri" panose="020F0502020204030204" pitchFamily="34" charset="0"/>
                <a:ea typeface="Calibri" panose="020F0502020204030204" pitchFamily="34" charset="0"/>
                <a:cs typeface="Times New Roman" panose="02020603050405020304" pitchFamily="18" charset="0"/>
              </a:rPr>
              <a:t>15. In quale delle seguenti situazioni si può attuare il lavoro in modalità smart working nel pubblico impiego?</a:t>
            </a:r>
            <a:endParaRPr lang="it-IT"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it-IT" sz="1800" kern="100" dirty="0">
                <a:effectLst/>
                <a:latin typeface="Calibri" panose="020F0502020204030204" pitchFamily="34" charset="0"/>
                <a:ea typeface="Calibri" panose="020F0502020204030204" pitchFamily="34" charset="0"/>
                <a:cs typeface="Times New Roman" panose="02020603050405020304" pitchFamily="18" charset="0"/>
              </a:rPr>
              <a:t>a) Quando il dipendente ha una giustificazione medica per lavorare da casa</a:t>
            </a:r>
            <a:br>
              <a:rPr lang="it-IT" sz="1800" kern="100" dirty="0">
                <a:effectLst/>
                <a:latin typeface="Calibri" panose="020F0502020204030204" pitchFamily="34" charset="0"/>
                <a:ea typeface="Calibri" panose="020F0502020204030204" pitchFamily="34" charset="0"/>
                <a:cs typeface="Times New Roman" panose="02020603050405020304" pitchFamily="18" charset="0"/>
              </a:rPr>
            </a:br>
            <a:r>
              <a:rPr lang="it-IT" sz="1800" kern="100" dirty="0">
                <a:effectLst/>
                <a:latin typeface="Calibri" panose="020F0502020204030204" pitchFamily="34" charset="0"/>
                <a:ea typeface="Calibri" panose="020F0502020204030204" pitchFamily="34" charset="0"/>
                <a:cs typeface="Times New Roman" panose="02020603050405020304" pitchFamily="18" charset="0"/>
              </a:rPr>
              <a:t>b) Solo nei casi di emergenza sanitaria, come la pandemia da COVID-19</a:t>
            </a:r>
            <a:br>
              <a:rPr lang="it-IT" sz="1800" kern="100" dirty="0">
                <a:effectLst/>
                <a:latin typeface="Calibri" panose="020F0502020204030204" pitchFamily="34" charset="0"/>
                <a:ea typeface="Calibri" panose="020F0502020204030204" pitchFamily="34" charset="0"/>
                <a:cs typeface="Times New Roman" panose="02020603050405020304" pitchFamily="18" charset="0"/>
              </a:rPr>
            </a:br>
            <a:r>
              <a:rPr lang="it-IT" sz="1800" kern="100" dirty="0">
                <a:effectLst/>
                <a:latin typeface="Calibri" panose="020F0502020204030204" pitchFamily="34" charset="0"/>
                <a:ea typeface="Calibri" panose="020F0502020204030204" pitchFamily="34" charset="0"/>
                <a:cs typeface="Times New Roman" panose="02020603050405020304" pitchFamily="18" charset="0"/>
              </a:rPr>
              <a:t>c) Quando previsto dal contratto collettivo o da specifici accordi individuali o collettivi</a:t>
            </a:r>
            <a:br>
              <a:rPr lang="it-IT" sz="1800" kern="100" dirty="0">
                <a:effectLst/>
                <a:latin typeface="Calibri" panose="020F0502020204030204" pitchFamily="34" charset="0"/>
                <a:ea typeface="Calibri" panose="020F0502020204030204" pitchFamily="34" charset="0"/>
                <a:cs typeface="Times New Roman" panose="02020603050405020304" pitchFamily="18" charset="0"/>
              </a:rPr>
            </a:br>
            <a:r>
              <a:rPr lang="it-IT" sz="1800" kern="100" dirty="0">
                <a:effectLst/>
                <a:latin typeface="Calibri" panose="020F0502020204030204" pitchFamily="34" charset="0"/>
                <a:ea typeface="Calibri" panose="020F0502020204030204" pitchFamily="34" charset="0"/>
                <a:cs typeface="Times New Roman" panose="02020603050405020304" pitchFamily="18" charset="0"/>
              </a:rPr>
              <a:t>d) Quando il dipendente ha completato il suo orario di lavoro settimanale</a:t>
            </a:r>
          </a:p>
          <a:p>
            <a:pPr marL="0" indent="0" algn="just">
              <a:buNone/>
            </a:pPr>
            <a:endParaRPr lang="it-IT" i="1" dirty="0">
              <a:latin typeface="+mj-lt"/>
            </a:endParaRPr>
          </a:p>
        </p:txBody>
      </p:sp>
      <p:sp>
        <p:nvSpPr>
          <p:cNvPr id="5" name="Segnaposto numero diapositiva 4">
            <a:extLst>
              <a:ext uri="{FF2B5EF4-FFF2-40B4-BE49-F238E27FC236}">
                <a16:creationId xmlns:a16="http://schemas.microsoft.com/office/drawing/2014/main" id="{ECE3B2EC-A21A-1FE3-B841-3EB0D28822FE}"/>
              </a:ext>
            </a:extLst>
          </p:cNvPr>
          <p:cNvSpPr>
            <a:spLocks noGrp="1"/>
          </p:cNvSpPr>
          <p:nvPr>
            <p:ph type="sldNum" sz="quarter" idx="12"/>
          </p:nvPr>
        </p:nvSpPr>
        <p:spPr/>
        <p:txBody>
          <a:bodyPr/>
          <a:lstStyle/>
          <a:p>
            <a:fld id="{BAE3ADCA-F75E-4D88-AC17-CA1A43C85BE1}" type="slidenum">
              <a:rPr lang="it-IT" smtClean="0"/>
              <a:pPr/>
              <a:t>129</a:t>
            </a:fld>
            <a:endParaRPr lang="it-IT"/>
          </a:p>
        </p:txBody>
      </p:sp>
    </p:spTree>
    <p:extLst>
      <p:ext uri="{BB962C8B-B14F-4D97-AF65-F5344CB8AC3E}">
        <p14:creationId xmlns:p14="http://schemas.microsoft.com/office/powerpoint/2010/main" val="358992538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567DED-9AFE-E57D-0D2C-AD41D5C88972}"/>
            </a:ext>
          </a:extLst>
        </p:cNvPr>
        <p:cNvGrpSpPr/>
        <p:nvPr/>
      </p:nvGrpSpPr>
      <p:grpSpPr>
        <a:xfrm>
          <a:off x="0" y="0"/>
          <a:ext cx="0" cy="0"/>
          <a:chOff x="0" y="0"/>
          <a:chExt cx="0" cy="0"/>
        </a:xfrm>
      </p:grpSpPr>
      <p:sp>
        <p:nvSpPr>
          <p:cNvPr id="8" name="object 2">
            <a:extLst>
              <a:ext uri="{FF2B5EF4-FFF2-40B4-BE49-F238E27FC236}">
                <a16:creationId xmlns:a16="http://schemas.microsoft.com/office/drawing/2014/main" id="{C60939EC-39A3-B6FA-6905-EE1A7268F87F}"/>
              </a:ext>
            </a:extLst>
          </p:cNvPr>
          <p:cNvSpPr txBox="1">
            <a:spLocks noGrp="1"/>
          </p:cNvSpPr>
          <p:nvPr>
            <p:ph type="title"/>
          </p:nvPr>
        </p:nvSpPr>
        <p:spPr>
          <a:xfrm>
            <a:off x="2133600" y="29002"/>
            <a:ext cx="7019544" cy="996513"/>
          </a:xfrm>
          <a:prstGeom prst="rect">
            <a:avLst/>
          </a:prstGeom>
        </p:spPr>
        <p:txBody>
          <a:bodyPr vert="horz" wrap="square" lIns="0" tIns="11516" rIns="0" bIns="0" rtlCol="0" anchor="ctr">
            <a:spAutoFit/>
          </a:bodyPr>
          <a:lstStyle/>
          <a:p>
            <a:pPr marL="11516" marR="4607" indent="213628" algn="ctr">
              <a:lnSpc>
                <a:spcPct val="100000"/>
              </a:lnSpc>
              <a:spcBef>
                <a:spcPts val="91"/>
              </a:spcBef>
            </a:pPr>
            <a:r>
              <a:rPr lang="it-IT" sz="3200" b="1" spc="9" dirty="0">
                <a:solidFill>
                  <a:srgbClr val="C00000"/>
                </a:solidFill>
                <a:latin typeface="+mn-lt"/>
              </a:rPr>
              <a:t>TEST</a:t>
            </a:r>
            <a:br>
              <a:rPr lang="it-IT" sz="3200" b="1" spc="9" dirty="0">
                <a:solidFill>
                  <a:srgbClr val="C00000"/>
                </a:solidFill>
                <a:latin typeface="+mn-lt"/>
              </a:rPr>
            </a:br>
            <a:endParaRPr lang="it-IT" sz="3200" b="1" spc="9" dirty="0">
              <a:solidFill>
                <a:srgbClr val="C00000"/>
              </a:solidFill>
              <a:latin typeface="+mn-lt"/>
            </a:endParaRPr>
          </a:p>
        </p:txBody>
      </p:sp>
      <p:sp>
        <p:nvSpPr>
          <p:cNvPr id="11" name="CasellaDiTesto 10">
            <a:extLst>
              <a:ext uri="{FF2B5EF4-FFF2-40B4-BE49-F238E27FC236}">
                <a16:creationId xmlns:a16="http://schemas.microsoft.com/office/drawing/2014/main" id="{E8E73900-F345-A298-34D3-52C9F0B98961}"/>
              </a:ext>
            </a:extLst>
          </p:cNvPr>
          <p:cNvSpPr txBox="1"/>
          <p:nvPr/>
        </p:nvSpPr>
        <p:spPr>
          <a:xfrm>
            <a:off x="857630" y="869522"/>
            <a:ext cx="11139297" cy="5575116"/>
          </a:xfrm>
          <a:prstGeom prst="rect">
            <a:avLst/>
          </a:prstGeom>
          <a:noFill/>
        </p:spPr>
        <p:txBody>
          <a:bodyPr wrap="square" rtlCol="0">
            <a:spAutoFit/>
          </a:bodyPr>
          <a:lstStyle/>
          <a:p>
            <a:pPr>
              <a:lnSpc>
                <a:spcPct val="107000"/>
              </a:lnSpc>
              <a:spcAft>
                <a:spcPts val="800"/>
              </a:spcAft>
            </a:pPr>
            <a:r>
              <a:rPr lang="it-IT" dirty="0"/>
              <a:t>5) Nel </a:t>
            </a:r>
            <a:r>
              <a:rPr lang="it-IT" b="1" dirty="0"/>
              <a:t>lavoro autonomo</a:t>
            </a:r>
            <a:r>
              <a:rPr lang="it-IT" dirty="0"/>
              <a:t>: </a:t>
            </a:r>
          </a:p>
          <a:p>
            <a:pPr>
              <a:lnSpc>
                <a:spcPct val="107000"/>
              </a:lnSpc>
              <a:spcAft>
                <a:spcPts val="800"/>
              </a:spcAft>
            </a:pPr>
            <a:r>
              <a:rPr lang="it-IT" dirty="0"/>
              <a:t>A) Il lavoratore ha diritto a ferie e malattia retribuite, analogamente a quanto accade nel lavoro subordinato.</a:t>
            </a:r>
            <a:br>
              <a:rPr lang="it-IT" dirty="0"/>
            </a:br>
            <a:r>
              <a:rPr lang="it-IT" dirty="0"/>
              <a:t>B) Il prestatore d’opera è obbligato a rispettare le direttive del committente in merito a tempi e modalità di esecuzione dell’opera.</a:t>
            </a:r>
            <a:br>
              <a:rPr lang="it-IT" dirty="0"/>
            </a:br>
            <a:r>
              <a:rPr lang="it-IT" dirty="0"/>
              <a:t>C) Il prestatore d’opera è libero di scegliere la modalità e il tempo della prestazione, ma è tenuto a consegnare il risultato concordato.</a:t>
            </a:r>
            <a:br>
              <a:rPr lang="it-IT" dirty="0"/>
            </a:br>
            <a:r>
              <a:rPr lang="it-IT" dirty="0"/>
              <a:t>D) Il rapporto di lavoro non prevede il pagamento di una retribuzione, ma solo il rimborso delle spese sostenute dal prestatore.</a:t>
            </a:r>
            <a:endParaRPr lang="it-IT"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endParaRPr lang="it-IT" sz="2000" dirty="0"/>
          </a:p>
          <a:p>
            <a:pPr>
              <a:lnSpc>
                <a:spcPct val="107000"/>
              </a:lnSpc>
              <a:spcAft>
                <a:spcPts val="800"/>
              </a:spcAft>
            </a:pPr>
            <a:r>
              <a:rPr lang="it-IT" b="1" kern="100" dirty="0">
                <a:latin typeface="Calibri" panose="020F0502020204030204" pitchFamily="34" charset="0"/>
                <a:ea typeface="Calibri" panose="020F0502020204030204" pitchFamily="34" charset="0"/>
                <a:cs typeface="Times New Roman" panose="02020603050405020304" pitchFamily="18" charset="0"/>
              </a:rPr>
              <a:t>6</a:t>
            </a:r>
            <a:r>
              <a:rPr lang="it-IT" sz="1800" b="1" kern="100" dirty="0">
                <a:effectLst/>
                <a:latin typeface="Calibri" panose="020F0502020204030204" pitchFamily="34" charset="0"/>
                <a:ea typeface="Calibri" panose="020F0502020204030204" pitchFamily="34" charset="0"/>
                <a:cs typeface="Times New Roman" panose="02020603050405020304" pitchFamily="18" charset="0"/>
              </a:rPr>
              <a:t>. Secondo l'art. 2094 c.c., quale tra i seguenti è un elemento distintivo del lavoro subordinato rispetto al lavoro autonomo?</a:t>
            </a:r>
            <a:endParaRPr lang="it-IT"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it-IT" sz="1800" kern="100" dirty="0">
                <a:effectLst/>
                <a:latin typeface="Calibri" panose="020F0502020204030204" pitchFamily="34" charset="0"/>
                <a:ea typeface="Calibri" panose="020F0502020204030204" pitchFamily="34" charset="0"/>
                <a:cs typeface="Times New Roman" panose="02020603050405020304" pitchFamily="18" charset="0"/>
              </a:rPr>
              <a:t>A) Il lavoratore subordinato ha il diritto di stabilire autonomamente le condizioni contrattuali e la retribuzione.</a:t>
            </a:r>
            <a:br>
              <a:rPr lang="it-IT" sz="1800" kern="100" dirty="0">
                <a:effectLst/>
                <a:latin typeface="Calibri" panose="020F0502020204030204" pitchFamily="34" charset="0"/>
                <a:ea typeface="Calibri" panose="020F0502020204030204" pitchFamily="34" charset="0"/>
                <a:cs typeface="Times New Roman" panose="02020603050405020304" pitchFamily="18" charset="0"/>
              </a:rPr>
            </a:br>
            <a:r>
              <a:rPr lang="it-IT" sz="1800" kern="100" dirty="0">
                <a:effectLst/>
                <a:latin typeface="Calibri" panose="020F0502020204030204" pitchFamily="34" charset="0"/>
                <a:ea typeface="Calibri" panose="020F0502020204030204" pitchFamily="34" charset="0"/>
                <a:cs typeface="Times New Roman" panose="02020603050405020304" pitchFamily="18" charset="0"/>
              </a:rPr>
              <a:t>B) Il datore di lavoro ha il potere di organizzare il lavoro e di fornire direttive al lavoratore subordinato.</a:t>
            </a:r>
            <a:br>
              <a:rPr lang="it-IT" sz="1800" kern="100" dirty="0">
                <a:effectLst/>
                <a:latin typeface="Calibri" panose="020F0502020204030204" pitchFamily="34" charset="0"/>
                <a:ea typeface="Calibri" panose="020F0502020204030204" pitchFamily="34" charset="0"/>
                <a:cs typeface="Times New Roman" panose="02020603050405020304" pitchFamily="18" charset="0"/>
              </a:rPr>
            </a:br>
            <a:r>
              <a:rPr lang="it-IT" sz="1800" kern="100" dirty="0">
                <a:effectLst/>
                <a:latin typeface="Calibri" panose="020F0502020204030204" pitchFamily="34" charset="0"/>
                <a:ea typeface="Calibri" panose="020F0502020204030204" pitchFamily="34" charset="0"/>
                <a:cs typeface="Times New Roman" panose="02020603050405020304" pitchFamily="18" charset="0"/>
              </a:rPr>
              <a:t>C) Il lavoratore subordinato è completamente indipendente nell’organizzazione del lavoro.</a:t>
            </a:r>
            <a:br>
              <a:rPr lang="it-IT" sz="1800" kern="100" dirty="0">
                <a:effectLst/>
                <a:latin typeface="Calibri" panose="020F0502020204030204" pitchFamily="34" charset="0"/>
                <a:ea typeface="Calibri" panose="020F0502020204030204" pitchFamily="34" charset="0"/>
                <a:cs typeface="Times New Roman" panose="02020603050405020304" pitchFamily="18" charset="0"/>
              </a:rPr>
            </a:br>
            <a:r>
              <a:rPr lang="it-IT" sz="1800" kern="100" dirty="0">
                <a:effectLst/>
                <a:latin typeface="Calibri" panose="020F0502020204030204" pitchFamily="34" charset="0"/>
                <a:ea typeface="Calibri" panose="020F0502020204030204" pitchFamily="34" charset="0"/>
                <a:cs typeface="Times New Roman" panose="02020603050405020304" pitchFamily="18" charset="0"/>
              </a:rPr>
              <a:t>D) Il lavoratore subordinato ha il pieno controllo sulle modalità di esecuzione delle proprie mansioni.</a:t>
            </a:r>
          </a:p>
          <a:p>
            <a:pPr algn="just"/>
            <a:endParaRPr sz="2000" dirty="0"/>
          </a:p>
          <a:p>
            <a:pPr algn="just"/>
            <a:endParaRPr sz="2000" dirty="0"/>
          </a:p>
        </p:txBody>
      </p:sp>
    </p:spTree>
    <p:extLst>
      <p:ext uri="{BB962C8B-B14F-4D97-AF65-F5344CB8AC3E}">
        <p14:creationId xmlns:p14="http://schemas.microsoft.com/office/powerpoint/2010/main" val="259380147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A6F474-5333-D2F4-B4C6-864989755A1A}"/>
            </a:ext>
          </a:extLst>
        </p:cNvPr>
        <p:cNvGrpSpPr/>
        <p:nvPr/>
      </p:nvGrpSpPr>
      <p:grpSpPr>
        <a:xfrm>
          <a:off x="0" y="0"/>
          <a:ext cx="0" cy="0"/>
          <a:chOff x="0" y="0"/>
          <a:chExt cx="0" cy="0"/>
        </a:xfrm>
      </p:grpSpPr>
      <p:sp>
        <p:nvSpPr>
          <p:cNvPr id="8" name="object 2">
            <a:extLst>
              <a:ext uri="{FF2B5EF4-FFF2-40B4-BE49-F238E27FC236}">
                <a16:creationId xmlns:a16="http://schemas.microsoft.com/office/drawing/2014/main" id="{35D647AB-7FA7-7DB9-BA2B-AB0D1DBFF51A}"/>
              </a:ext>
            </a:extLst>
          </p:cNvPr>
          <p:cNvSpPr txBox="1">
            <a:spLocks noGrp="1"/>
          </p:cNvSpPr>
          <p:nvPr>
            <p:ph type="title"/>
          </p:nvPr>
        </p:nvSpPr>
        <p:spPr>
          <a:xfrm>
            <a:off x="2133600" y="29002"/>
            <a:ext cx="7019544" cy="996513"/>
          </a:xfrm>
          <a:prstGeom prst="rect">
            <a:avLst/>
          </a:prstGeom>
        </p:spPr>
        <p:txBody>
          <a:bodyPr vert="horz" wrap="square" lIns="0" tIns="11516" rIns="0" bIns="0" rtlCol="0" anchor="ctr">
            <a:spAutoFit/>
          </a:bodyPr>
          <a:lstStyle/>
          <a:p>
            <a:pPr marL="11516" marR="4607" indent="213628" algn="ctr">
              <a:lnSpc>
                <a:spcPct val="100000"/>
              </a:lnSpc>
              <a:spcBef>
                <a:spcPts val="91"/>
              </a:spcBef>
            </a:pPr>
            <a:r>
              <a:rPr lang="it-IT" sz="3200" b="1" spc="9" dirty="0">
                <a:solidFill>
                  <a:srgbClr val="C00000"/>
                </a:solidFill>
                <a:latin typeface="+mn-lt"/>
              </a:rPr>
              <a:t>TEST</a:t>
            </a:r>
            <a:br>
              <a:rPr lang="it-IT" sz="3200" b="1" spc="9" dirty="0">
                <a:solidFill>
                  <a:srgbClr val="C00000"/>
                </a:solidFill>
                <a:latin typeface="+mn-lt"/>
              </a:rPr>
            </a:br>
            <a:endParaRPr lang="it-IT" sz="3200" b="1" spc="9" dirty="0">
              <a:solidFill>
                <a:srgbClr val="C00000"/>
              </a:solidFill>
              <a:latin typeface="+mn-lt"/>
            </a:endParaRPr>
          </a:p>
        </p:txBody>
      </p:sp>
      <p:sp>
        <p:nvSpPr>
          <p:cNvPr id="11" name="CasellaDiTesto 10">
            <a:extLst>
              <a:ext uri="{FF2B5EF4-FFF2-40B4-BE49-F238E27FC236}">
                <a16:creationId xmlns:a16="http://schemas.microsoft.com/office/drawing/2014/main" id="{46BAA61A-D5DA-B3D2-F5B0-7FB731903BFB}"/>
              </a:ext>
            </a:extLst>
          </p:cNvPr>
          <p:cNvSpPr txBox="1"/>
          <p:nvPr/>
        </p:nvSpPr>
        <p:spPr>
          <a:xfrm>
            <a:off x="857630" y="869522"/>
            <a:ext cx="11139297" cy="5575116"/>
          </a:xfrm>
          <a:prstGeom prst="rect">
            <a:avLst/>
          </a:prstGeom>
          <a:noFill/>
        </p:spPr>
        <p:txBody>
          <a:bodyPr wrap="square" rtlCol="0">
            <a:spAutoFit/>
          </a:bodyPr>
          <a:lstStyle/>
          <a:p>
            <a:pPr>
              <a:lnSpc>
                <a:spcPct val="107000"/>
              </a:lnSpc>
              <a:spcAft>
                <a:spcPts val="800"/>
              </a:spcAft>
            </a:pPr>
            <a:r>
              <a:rPr lang="it-IT" dirty="0"/>
              <a:t>5) Nel </a:t>
            </a:r>
            <a:r>
              <a:rPr lang="it-IT" b="1" dirty="0"/>
              <a:t>lavoro autonomo</a:t>
            </a:r>
            <a:r>
              <a:rPr lang="it-IT" dirty="0"/>
              <a:t>: </a:t>
            </a:r>
          </a:p>
          <a:p>
            <a:pPr>
              <a:lnSpc>
                <a:spcPct val="107000"/>
              </a:lnSpc>
              <a:spcAft>
                <a:spcPts val="800"/>
              </a:spcAft>
            </a:pPr>
            <a:r>
              <a:rPr lang="it-IT" dirty="0"/>
              <a:t>A) Il lavoratore ha diritto a ferie e malattia retribuite, analogamente a quanto accade nel lavoro subordinato.</a:t>
            </a:r>
            <a:br>
              <a:rPr lang="it-IT" dirty="0"/>
            </a:br>
            <a:r>
              <a:rPr lang="it-IT" dirty="0"/>
              <a:t>B) Il prestatore d’opera è obbligato a rispettare le direttive del committente in merito a tempi e modalità di esecuzione dell’opera.</a:t>
            </a:r>
            <a:br>
              <a:rPr lang="it-IT" dirty="0"/>
            </a:br>
            <a:r>
              <a:rPr lang="it-IT" dirty="0">
                <a:highlight>
                  <a:srgbClr val="FFFF00"/>
                </a:highlight>
              </a:rPr>
              <a:t>C) Il prestatore d’opera è libero di scegliere la modalità e il tempo della prestazione, ma è tenuto a consegnare il risultato concordato.</a:t>
            </a:r>
            <a:br>
              <a:rPr lang="it-IT" dirty="0"/>
            </a:br>
            <a:r>
              <a:rPr lang="it-IT" dirty="0"/>
              <a:t>D) Il rapporto di lavoro non prevede il pagamento di una retribuzione, ma solo il rimborso delle spese sostenute dal prestatore.</a:t>
            </a:r>
            <a:endParaRPr lang="it-IT"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endParaRPr lang="it-IT" sz="2000" dirty="0"/>
          </a:p>
          <a:p>
            <a:pPr>
              <a:lnSpc>
                <a:spcPct val="107000"/>
              </a:lnSpc>
              <a:spcAft>
                <a:spcPts val="800"/>
              </a:spcAft>
            </a:pPr>
            <a:r>
              <a:rPr lang="it-IT" b="1" kern="100" dirty="0">
                <a:latin typeface="Calibri" panose="020F0502020204030204" pitchFamily="34" charset="0"/>
                <a:ea typeface="Calibri" panose="020F0502020204030204" pitchFamily="34" charset="0"/>
                <a:cs typeface="Times New Roman" panose="02020603050405020304" pitchFamily="18" charset="0"/>
              </a:rPr>
              <a:t>6</a:t>
            </a:r>
            <a:r>
              <a:rPr lang="it-IT" sz="1800" b="1" kern="100" dirty="0">
                <a:effectLst/>
                <a:latin typeface="Calibri" panose="020F0502020204030204" pitchFamily="34" charset="0"/>
                <a:ea typeface="Calibri" panose="020F0502020204030204" pitchFamily="34" charset="0"/>
                <a:cs typeface="Times New Roman" panose="02020603050405020304" pitchFamily="18" charset="0"/>
              </a:rPr>
              <a:t>. Secondo l'art. 2094 c.c., quale tra i seguenti è un elemento distintivo del lavoro subordinato rispetto al lavoro autonomo?</a:t>
            </a:r>
            <a:endParaRPr lang="it-IT"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it-IT" sz="1800" kern="100" dirty="0">
                <a:effectLst/>
                <a:latin typeface="Calibri" panose="020F0502020204030204" pitchFamily="34" charset="0"/>
                <a:ea typeface="Calibri" panose="020F0502020204030204" pitchFamily="34" charset="0"/>
                <a:cs typeface="Times New Roman" panose="02020603050405020304" pitchFamily="18" charset="0"/>
              </a:rPr>
              <a:t>A) Il lavoratore subordinato ha il diritto di stabilire autonomamente le condizioni contrattuali e la retribuzione.</a:t>
            </a:r>
            <a:br>
              <a:rPr lang="it-IT" sz="1800" kern="100" dirty="0">
                <a:effectLst/>
                <a:latin typeface="Calibri" panose="020F0502020204030204" pitchFamily="34" charset="0"/>
                <a:ea typeface="Calibri" panose="020F0502020204030204" pitchFamily="34" charset="0"/>
                <a:cs typeface="Times New Roman" panose="02020603050405020304" pitchFamily="18" charset="0"/>
              </a:rPr>
            </a:br>
            <a:r>
              <a:rPr lang="it-IT" sz="1800" kern="100"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B) Il datore di lavoro ha il potere di organizzare il lavoro e di fornire direttive al lavoratore subordinato.</a:t>
            </a:r>
            <a:br>
              <a:rPr lang="it-IT" sz="1800" kern="100" dirty="0">
                <a:effectLst/>
                <a:latin typeface="Calibri" panose="020F0502020204030204" pitchFamily="34" charset="0"/>
                <a:ea typeface="Calibri" panose="020F0502020204030204" pitchFamily="34" charset="0"/>
                <a:cs typeface="Times New Roman" panose="02020603050405020304" pitchFamily="18" charset="0"/>
              </a:rPr>
            </a:br>
            <a:r>
              <a:rPr lang="it-IT" sz="1800" kern="100" dirty="0">
                <a:effectLst/>
                <a:latin typeface="Calibri" panose="020F0502020204030204" pitchFamily="34" charset="0"/>
                <a:ea typeface="Calibri" panose="020F0502020204030204" pitchFamily="34" charset="0"/>
                <a:cs typeface="Times New Roman" panose="02020603050405020304" pitchFamily="18" charset="0"/>
              </a:rPr>
              <a:t>C) Il lavoratore subordinato è completamente indipendente nell’organizzazione del lavoro.</a:t>
            </a:r>
            <a:br>
              <a:rPr lang="it-IT" sz="1800" kern="100" dirty="0">
                <a:effectLst/>
                <a:latin typeface="Calibri" panose="020F0502020204030204" pitchFamily="34" charset="0"/>
                <a:ea typeface="Calibri" panose="020F0502020204030204" pitchFamily="34" charset="0"/>
                <a:cs typeface="Times New Roman" panose="02020603050405020304" pitchFamily="18" charset="0"/>
              </a:rPr>
            </a:br>
            <a:r>
              <a:rPr lang="it-IT" sz="1800" kern="100" dirty="0">
                <a:effectLst/>
                <a:latin typeface="Calibri" panose="020F0502020204030204" pitchFamily="34" charset="0"/>
                <a:ea typeface="Calibri" panose="020F0502020204030204" pitchFamily="34" charset="0"/>
                <a:cs typeface="Times New Roman" panose="02020603050405020304" pitchFamily="18" charset="0"/>
              </a:rPr>
              <a:t>D) Il lavoratore subordinato ha il pieno controllo sulle modalità di esecuzione delle proprie mansioni.</a:t>
            </a:r>
          </a:p>
          <a:p>
            <a:pPr algn="just"/>
            <a:endParaRPr sz="2000" dirty="0"/>
          </a:p>
          <a:p>
            <a:pPr algn="just"/>
            <a:endParaRPr sz="2000" dirty="0"/>
          </a:p>
        </p:txBody>
      </p:sp>
    </p:spTree>
    <p:extLst>
      <p:ext uri="{BB962C8B-B14F-4D97-AF65-F5344CB8AC3E}">
        <p14:creationId xmlns:p14="http://schemas.microsoft.com/office/powerpoint/2010/main" val="392553113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object 2"/>
          <p:cNvSpPr txBox="1">
            <a:spLocks noGrp="1"/>
          </p:cNvSpPr>
          <p:nvPr>
            <p:ph type="title"/>
          </p:nvPr>
        </p:nvSpPr>
        <p:spPr>
          <a:xfrm>
            <a:off x="2168624" y="521614"/>
            <a:ext cx="8042176" cy="1365845"/>
          </a:xfrm>
          <a:prstGeom prst="rect">
            <a:avLst/>
          </a:prstGeom>
        </p:spPr>
        <p:txBody>
          <a:bodyPr vert="horz" wrap="square" lIns="0" tIns="11516" rIns="0" bIns="0" rtlCol="0" anchor="ctr">
            <a:spAutoFit/>
          </a:bodyPr>
          <a:lstStyle/>
          <a:p>
            <a:pPr marL="11516" marR="4607" indent="213628" algn="ctr">
              <a:lnSpc>
                <a:spcPct val="100000"/>
              </a:lnSpc>
              <a:spcBef>
                <a:spcPts val="91"/>
              </a:spcBef>
            </a:pPr>
            <a:r>
              <a:rPr lang="it-IT" spc="9" dirty="0">
                <a:solidFill>
                  <a:srgbClr val="C00000"/>
                </a:solidFill>
                <a:latin typeface="+mn-lt"/>
              </a:rPr>
              <a:t>TIPOLOGIA DEI RAPPORTI </a:t>
            </a:r>
            <a:r>
              <a:rPr lang="it-IT" spc="9" dirty="0" err="1">
                <a:solidFill>
                  <a:srgbClr val="C00000"/>
                </a:solidFill>
                <a:latin typeface="+mn-lt"/>
              </a:rPr>
              <a:t>DI</a:t>
            </a:r>
            <a:r>
              <a:rPr lang="it-IT" spc="9" dirty="0">
                <a:solidFill>
                  <a:srgbClr val="C00000"/>
                </a:solidFill>
                <a:latin typeface="+mn-lt"/>
              </a:rPr>
              <a:t> LAVORO</a:t>
            </a:r>
            <a:endParaRPr sz="3200" b="1" spc="9" dirty="0">
              <a:solidFill>
                <a:srgbClr val="C00000"/>
              </a:solidFill>
              <a:latin typeface="+mn-lt"/>
            </a:endParaRPr>
          </a:p>
        </p:txBody>
      </p:sp>
      <p:sp>
        <p:nvSpPr>
          <p:cNvPr id="11" name="CasellaDiTesto 10"/>
          <p:cNvSpPr txBox="1"/>
          <p:nvPr/>
        </p:nvSpPr>
        <p:spPr>
          <a:xfrm>
            <a:off x="2057400" y="2149020"/>
            <a:ext cx="8153400" cy="4708981"/>
          </a:xfrm>
          <a:prstGeom prst="rect">
            <a:avLst/>
          </a:prstGeom>
          <a:noFill/>
        </p:spPr>
        <p:txBody>
          <a:bodyPr wrap="square" rtlCol="0">
            <a:spAutoFit/>
          </a:bodyPr>
          <a:lstStyle/>
          <a:p>
            <a:pPr algn="just"/>
            <a:r>
              <a:rPr lang="it-IT" sz="2000" b="1" dirty="0"/>
              <a:t>Contratto di lavoro a tempo indeterminato</a:t>
            </a:r>
            <a:r>
              <a:rPr lang="it-IT" sz="2000" dirty="0"/>
              <a:t>: modello standard di lavoro subordinato. Il nostro ordinamento giuridico ha consolidato il principio generale per cui il contratto di lavoro subordinato, per sua natura, non è a termine.</a:t>
            </a:r>
          </a:p>
          <a:p>
            <a:pPr algn="just"/>
            <a:endParaRPr lang="it-IT" sz="2000" dirty="0"/>
          </a:p>
          <a:p>
            <a:pPr algn="just"/>
            <a:r>
              <a:rPr lang="it-IT" sz="2000" b="1" dirty="0"/>
              <a:t>Contratto di lavoro a tempo determinato</a:t>
            </a:r>
            <a:r>
              <a:rPr lang="it-IT" sz="2000" dirty="0"/>
              <a:t>: laddove il termine è uno degli elementi accessori del contratto di lavoro subordinato. Il contratti viene sottoposto ad una scadenza al cui verificarsi il rapporto cessa automaticamente.</a:t>
            </a:r>
          </a:p>
          <a:p>
            <a:pPr algn="just"/>
            <a:r>
              <a:rPr lang="it-IT" sz="2000" dirty="0"/>
              <a:t>In virtù del principio di non discriminazione, al lavoratore spetta il trattamento economico e normativo in atto per i lavoratori con contratto a tempo indeterminato.</a:t>
            </a:r>
          </a:p>
          <a:p>
            <a:pPr algn="just"/>
            <a:endParaRPr lang="it-IT" sz="2000" dirty="0"/>
          </a:p>
          <a:p>
            <a:pPr algn="just"/>
            <a:endParaRPr sz="2000"/>
          </a:p>
          <a:p>
            <a:pPr algn="just"/>
            <a:endParaRPr sz="2000"/>
          </a:p>
        </p:txBody>
      </p:sp>
    </p:spTree>
    <p:extLst>
      <p:ext uri="{BB962C8B-B14F-4D97-AF65-F5344CB8AC3E}">
        <p14:creationId xmlns:p14="http://schemas.microsoft.com/office/powerpoint/2010/main" val="61173819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D91689-A186-6845-57F3-DAB3F71F07FE}"/>
            </a:ext>
          </a:extLst>
        </p:cNvPr>
        <p:cNvGrpSpPr/>
        <p:nvPr/>
      </p:nvGrpSpPr>
      <p:grpSpPr>
        <a:xfrm>
          <a:off x="0" y="0"/>
          <a:ext cx="0" cy="0"/>
          <a:chOff x="0" y="0"/>
          <a:chExt cx="0" cy="0"/>
        </a:xfrm>
      </p:grpSpPr>
      <p:sp>
        <p:nvSpPr>
          <p:cNvPr id="8" name="object 2">
            <a:extLst>
              <a:ext uri="{FF2B5EF4-FFF2-40B4-BE49-F238E27FC236}">
                <a16:creationId xmlns:a16="http://schemas.microsoft.com/office/drawing/2014/main" id="{98E317A1-796A-1554-3B15-80C3AB247F90}"/>
              </a:ext>
            </a:extLst>
          </p:cNvPr>
          <p:cNvSpPr txBox="1">
            <a:spLocks noGrp="1"/>
          </p:cNvSpPr>
          <p:nvPr>
            <p:ph type="title"/>
          </p:nvPr>
        </p:nvSpPr>
        <p:spPr>
          <a:xfrm>
            <a:off x="2168624" y="521614"/>
            <a:ext cx="8042176" cy="1365845"/>
          </a:xfrm>
          <a:prstGeom prst="rect">
            <a:avLst/>
          </a:prstGeom>
        </p:spPr>
        <p:txBody>
          <a:bodyPr vert="horz" wrap="square" lIns="0" tIns="11516" rIns="0" bIns="0" rtlCol="0" anchor="ctr">
            <a:spAutoFit/>
          </a:bodyPr>
          <a:lstStyle/>
          <a:p>
            <a:pPr marL="11516" marR="4607" indent="213628" algn="ctr">
              <a:lnSpc>
                <a:spcPct val="100000"/>
              </a:lnSpc>
              <a:spcBef>
                <a:spcPts val="91"/>
              </a:spcBef>
            </a:pPr>
            <a:r>
              <a:rPr lang="it-IT" spc="9" dirty="0">
                <a:solidFill>
                  <a:srgbClr val="C00000"/>
                </a:solidFill>
                <a:latin typeface="+mn-lt"/>
              </a:rPr>
              <a:t>TIPOLOGIA DEI RAPPORTI </a:t>
            </a:r>
            <a:r>
              <a:rPr lang="it-IT" spc="9" dirty="0" err="1">
                <a:solidFill>
                  <a:srgbClr val="C00000"/>
                </a:solidFill>
                <a:latin typeface="+mn-lt"/>
              </a:rPr>
              <a:t>DI</a:t>
            </a:r>
            <a:r>
              <a:rPr lang="it-IT" spc="9" dirty="0">
                <a:solidFill>
                  <a:srgbClr val="C00000"/>
                </a:solidFill>
                <a:latin typeface="+mn-lt"/>
              </a:rPr>
              <a:t> LAVORO</a:t>
            </a:r>
            <a:endParaRPr sz="3200" b="1" spc="9" dirty="0">
              <a:solidFill>
                <a:srgbClr val="C00000"/>
              </a:solidFill>
              <a:latin typeface="+mn-lt"/>
            </a:endParaRPr>
          </a:p>
        </p:txBody>
      </p:sp>
      <p:sp>
        <p:nvSpPr>
          <p:cNvPr id="11" name="CasellaDiTesto 10">
            <a:extLst>
              <a:ext uri="{FF2B5EF4-FFF2-40B4-BE49-F238E27FC236}">
                <a16:creationId xmlns:a16="http://schemas.microsoft.com/office/drawing/2014/main" id="{8111B7A4-DF05-5B33-D7A5-116757D1047D}"/>
              </a:ext>
            </a:extLst>
          </p:cNvPr>
          <p:cNvSpPr txBox="1"/>
          <p:nvPr/>
        </p:nvSpPr>
        <p:spPr>
          <a:xfrm>
            <a:off x="2057400" y="2149020"/>
            <a:ext cx="8153400" cy="3170099"/>
          </a:xfrm>
          <a:prstGeom prst="rect">
            <a:avLst/>
          </a:prstGeom>
          <a:noFill/>
        </p:spPr>
        <p:txBody>
          <a:bodyPr wrap="square" rtlCol="0">
            <a:spAutoFit/>
          </a:bodyPr>
          <a:lstStyle/>
          <a:p>
            <a:pPr algn="just"/>
            <a:r>
              <a:rPr lang="it-IT" sz="2000" dirty="0"/>
              <a:t>Il termine di durata non può essere superiore a 12 mesi. Tuttavia è possibile un termine maggiore, comunque mai superiore a 24 mesi, solo in presenza di almeno una delle seguenti condizioni: </a:t>
            </a:r>
          </a:p>
          <a:p>
            <a:pPr algn="just"/>
            <a:r>
              <a:rPr lang="it-IT" sz="2000" dirty="0"/>
              <a:t>- esigenze temporanee oggettive: estranee all’ordinaria attività;</a:t>
            </a:r>
          </a:p>
          <a:p>
            <a:pPr algn="just"/>
            <a:r>
              <a:rPr lang="it-IT" sz="2000" dirty="0"/>
              <a:t>- esigenza di sostituzione di altri lavoratori;</a:t>
            </a:r>
          </a:p>
          <a:p>
            <a:pPr algn="just"/>
            <a:r>
              <a:rPr lang="it-IT" sz="2000" dirty="0"/>
              <a:t>- esigenze connesse a incrementi temporanei, significativi e non programmabili, dell’attività ordinaria.</a:t>
            </a:r>
          </a:p>
          <a:p>
            <a:pPr algn="just"/>
            <a:endParaRPr lang="it-IT" sz="2000" dirty="0"/>
          </a:p>
          <a:p>
            <a:pPr algn="just"/>
            <a:endParaRPr sz="2000" dirty="0"/>
          </a:p>
          <a:p>
            <a:pPr algn="just"/>
            <a:endParaRPr sz="2000" dirty="0"/>
          </a:p>
        </p:txBody>
      </p:sp>
    </p:spTree>
    <p:extLst>
      <p:ext uri="{BB962C8B-B14F-4D97-AF65-F5344CB8AC3E}">
        <p14:creationId xmlns:p14="http://schemas.microsoft.com/office/powerpoint/2010/main" val="307498842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object 2"/>
          <p:cNvSpPr txBox="1">
            <a:spLocks noGrp="1"/>
          </p:cNvSpPr>
          <p:nvPr>
            <p:ph type="title"/>
          </p:nvPr>
        </p:nvSpPr>
        <p:spPr>
          <a:xfrm>
            <a:off x="2057400" y="540664"/>
            <a:ext cx="8042176" cy="1365845"/>
          </a:xfrm>
          <a:prstGeom prst="rect">
            <a:avLst/>
          </a:prstGeom>
        </p:spPr>
        <p:txBody>
          <a:bodyPr vert="horz" wrap="square" lIns="0" tIns="11516" rIns="0" bIns="0" rtlCol="0" anchor="ctr">
            <a:spAutoFit/>
          </a:bodyPr>
          <a:lstStyle/>
          <a:p>
            <a:pPr marL="11516" marR="4607" indent="213628" algn="ctr">
              <a:lnSpc>
                <a:spcPct val="100000"/>
              </a:lnSpc>
              <a:spcBef>
                <a:spcPts val="91"/>
              </a:spcBef>
            </a:pPr>
            <a:r>
              <a:rPr lang="it-IT" spc="9" dirty="0">
                <a:solidFill>
                  <a:srgbClr val="C00000"/>
                </a:solidFill>
                <a:latin typeface="+mn-lt"/>
              </a:rPr>
              <a:t>TIPOLOGIA DEI RAPPORTI </a:t>
            </a:r>
            <a:r>
              <a:rPr lang="it-IT" spc="9" dirty="0" err="1">
                <a:solidFill>
                  <a:srgbClr val="C00000"/>
                </a:solidFill>
                <a:latin typeface="+mn-lt"/>
              </a:rPr>
              <a:t>DI</a:t>
            </a:r>
            <a:r>
              <a:rPr lang="it-IT" spc="9" dirty="0">
                <a:solidFill>
                  <a:srgbClr val="C00000"/>
                </a:solidFill>
                <a:latin typeface="+mn-lt"/>
              </a:rPr>
              <a:t> LAVORO</a:t>
            </a:r>
            <a:endParaRPr sz="3200" b="1" spc="9" dirty="0">
              <a:solidFill>
                <a:srgbClr val="C00000"/>
              </a:solidFill>
              <a:latin typeface="+mn-lt"/>
            </a:endParaRPr>
          </a:p>
        </p:txBody>
      </p:sp>
      <p:sp>
        <p:nvSpPr>
          <p:cNvPr id="11" name="CasellaDiTesto 10"/>
          <p:cNvSpPr txBox="1"/>
          <p:nvPr/>
        </p:nvSpPr>
        <p:spPr>
          <a:xfrm>
            <a:off x="2057400" y="2149019"/>
            <a:ext cx="8153400" cy="5016758"/>
          </a:xfrm>
          <a:prstGeom prst="rect">
            <a:avLst/>
          </a:prstGeom>
          <a:noFill/>
        </p:spPr>
        <p:txBody>
          <a:bodyPr wrap="square" rtlCol="0">
            <a:spAutoFit/>
          </a:bodyPr>
          <a:lstStyle/>
          <a:p>
            <a:pPr algn="just"/>
            <a:r>
              <a:rPr lang="it-IT" sz="2000" b="1" dirty="0"/>
              <a:t>Contratto di apprendistato: </a:t>
            </a:r>
            <a:r>
              <a:rPr lang="it-IT" sz="2000" dirty="0"/>
              <a:t>caratterizzato da una causa mista. Non solo prevede lo scambio tra la prestazione di lavoro e la retribuzione, ma anche e soprattutto lo scambio tra attività lavorativa e formazione professionale cui è tenuto il datore di lavoro.</a:t>
            </a:r>
          </a:p>
          <a:p>
            <a:pPr algn="just"/>
            <a:endParaRPr lang="it-IT" sz="2000" dirty="0"/>
          </a:p>
          <a:p>
            <a:pPr algn="just"/>
            <a:r>
              <a:rPr lang="it-IT" sz="2000" b="1" dirty="0"/>
              <a:t>Contratto di somministrazione di lavoro: </a:t>
            </a:r>
            <a:r>
              <a:rPr lang="it-IT" sz="2000" dirty="0"/>
              <a:t>consiste nella fornitura professionale di lavoratori da parte di un’agenzia autorizzata denominata </a:t>
            </a:r>
            <a:r>
              <a:rPr lang="it-IT" sz="2000" i="1" dirty="0"/>
              <a:t>somministratore</a:t>
            </a:r>
            <a:r>
              <a:rPr lang="it-IT" sz="2000" dirty="0"/>
              <a:t>, ad un altro soggetto denominato</a:t>
            </a:r>
            <a:r>
              <a:rPr lang="it-IT" sz="2000" i="1" dirty="0"/>
              <a:t> utilizzatore</a:t>
            </a:r>
            <a:r>
              <a:rPr lang="it-IT" sz="2000" dirty="0"/>
              <a:t>.</a:t>
            </a:r>
          </a:p>
          <a:p>
            <a:pPr algn="just"/>
            <a:r>
              <a:rPr lang="it-IT" sz="2000" dirty="0"/>
              <a:t>Si caratterizza perché realizza un rapporto triangolare tra tre soggetti (somministratore, lavoratore e utilizzatore). La PA può rivestire il ruolo di utilizzatore ma solo ricorrendo alla somministrazione a tempo determinato: in caso contrario violerebbe la regola del concorso per l’accesso ai pubblici impieghi.</a:t>
            </a:r>
          </a:p>
          <a:p>
            <a:pPr algn="just"/>
            <a:endParaRPr lang="it-IT" sz="2000" dirty="0"/>
          </a:p>
          <a:p>
            <a:pPr algn="just"/>
            <a:endParaRPr sz="2000"/>
          </a:p>
          <a:p>
            <a:pPr algn="just"/>
            <a:endParaRPr sz="2000"/>
          </a:p>
        </p:txBody>
      </p:sp>
    </p:spTree>
    <p:extLst>
      <p:ext uri="{BB962C8B-B14F-4D97-AF65-F5344CB8AC3E}">
        <p14:creationId xmlns:p14="http://schemas.microsoft.com/office/powerpoint/2010/main" val="339798245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object 2"/>
          <p:cNvSpPr txBox="1">
            <a:spLocks noGrp="1"/>
          </p:cNvSpPr>
          <p:nvPr>
            <p:ph type="title"/>
          </p:nvPr>
        </p:nvSpPr>
        <p:spPr>
          <a:xfrm>
            <a:off x="2209800" y="1016914"/>
            <a:ext cx="8042176" cy="1365845"/>
          </a:xfrm>
          <a:prstGeom prst="rect">
            <a:avLst/>
          </a:prstGeom>
        </p:spPr>
        <p:txBody>
          <a:bodyPr vert="horz" wrap="square" lIns="0" tIns="11516" rIns="0" bIns="0" rtlCol="0" anchor="ctr">
            <a:spAutoFit/>
          </a:bodyPr>
          <a:lstStyle/>
          <a:p>
            <a:pPr marL="11516" marR="4607" indent="213628" algn="ctr">
              <a:lnSpc>
                <a:spcPct val="100000"/>
              </a:lnSpc>
              <a:spcBef>
                <a:spcPts val="91"/>
              </a:spcBef>
            </a:pPr>
            <a:r>
              <a:rPr lang="it-IT" spc="9" dirty="0">
                <a:solidFill>
                  <a:srgbClr val="C00000"/>
                </a:solidFill>
                <a:latin typeface="+mn-lt"/>
              </a:rPr>
              <a:t>TIPOLOGIA DEI RAPPORTI </a:t>
            </a:r>
            <a:r>
              <a:rPr lang="it-IT" spc="9" dirty="0" err="1">
                <a:solidFill>
                  <a:srgbClr val="C00000"/>
                </a:solidFill>
                <a:latin typeface="+mn-lt"/>
              </a:rPr>
              <a:t>DI</a:t>
            </a:r>
            <a:r>
              <a:rPr lang="it-IT" spc="9" dirty="0">
                <a:solidFill>
                  <a:srgbClr val="C00000"/>
                </a:solidFill>
                <a:latin typeface="+mn-lt"/>
              </a:rPr>
              <a:t> LAVORO</a:t>
            </a:r>
            <a:endParaRPr sz="3200" b="1" spc="9" dirty="0">
              <a:solidFill>
                <a:srgbClr val="C00000"/>
              </a:solidFill>
              <a:latin typeface="+mn-lt"/>
            </a:endParaRPr>
          </a:p>
        </p:txBody>
      </p:sp>
      <p:sp>
        <p:nvSpPr>
          <p:cNvPr id="11" name="CasellaDiTesto 10"/>
          <p:cNvSpPr txBox="1"/>
          <p:nvPr/>
        </p:nvSpPr>
        <p:spPr>
          <a:xfrm>
            <a:off x="2057400" y="2438401"/>
            <a:ext cx="8153400" cy="3170099"/>
          </a:xfrm>
          <a:prstGeom prst="rect">
            <a:avLst/>
          </a:prstGeom>
          <a:noFill/>
        </p:spPr>
        <p:txBody>
          <a:bodyPr wrap="square" rtlCol="0">
            <a:spAutoFit/>
          </a:bodyPr>
          <a:lstStyle/>
          <a:p>
            <a:pPr algn="just"/>
            <a:r>
              <a:rPr lang="it-IT" sz="2000" b="1" dirty="0"/>
              <a:t>Contratto part-time: </a:t>
            </a:r>
            <a:r>
              <a:rPr lang="it-IT" sz="2000" dirty="0"/>
              <a:t>il rapporto di lavoro si svolge con un orario di lavoro inferiore rispetto all’orario di lavoro a tempo pieno.</a:t>
            </a:r>
          </a:p>
          <a:p>
            <a:pPr algn="just"/>
            <a:r>
              <a:rPr lang="it-IT" sz="2000" dirty="0"/>
              <a:t>Può trattarsi di part-time verticale o part-time orizzontale.</a:t>
            </a:r>
          </a:p>
          <a:p>
            <a:pPr algn="just"/>
            <a:endParaRPr lang="it-IT" sz="2000" dirty="0"/>
          </a:p>
          <a:p>
            <a:pPr algn="just"/>
            <a:r>
              <a:rPr lang="it-IT" sz="2000" b="1" dirty="0"/>
              <a:t>Lavoro a distanza</a:t>
            </a:r>
            <a:r>
              <a:rPr lang="it-IT" sz="2000" dirty="0"/>
              <a:t>: svolto al di fuori della sede di lavoro fisica e dei luoghi in cui tradizionalmente viene prestata l’attività lavorativa. Tuttavia è funzionalmente collegato alla sede grazie all’ausilio di strumenti di comunicazione informatici e telematici.</a:t>
            </a:r>
          </a:p>
          <a:p>
            <a:pPr algn="just"/>
            <a:endParaRPr sz="2000"/>
          </a:p>
          <a:p>
            <a:pPr algn="just"/>
            <a:endParaRPr sz="2000"/>
          </a:p>
        </p:txBody>
      </p:sp>
    </p:spTree>
    <p:extLst>
      <p:ext uri="{BB962C8B-B14F-4D97-AF65-F5344CB8AC3E}">
        <p14:creationId xmlns:p14="http://schemas.microsoft.com/office/powerpoint/2010/main" val="161597164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E3C7C8B-EA96-367D-20AC-C05BF20B8077}"/>
            </a:ext>
          </a:extLst>
        </p:cNvPr>
        <p:cNvGrpSpPr/>
        <p:nvPr/>
      </p:nvGrpSpPr>
      <p:grpSpPr>
        <a:xfrm>
          <a:off x="0" y="0"/>
          <a:ext cx="0" cy="0"/>
          <a:chOff x="0" y="0"/>
          <a:chExt cx="0" cy="0"/>
        </a:xfrm>
      </p:grpSpPr>
      <p:sp>
        <p:nvSpPr>
          <p:cNvPr id="8" name="object 2">
            <a:extLst>
              <a:ext uri="{FF2B5EF4-FFF2-40B4-BE49-F238E27FC236}">
                <a16:creationId xmlns:a16="http://schemas.microsoft.com/office/drawing/2014/main" id="{81DF0657-00A0-4B46-24F1-D0D5C93DC54F}"/>
              </a:ext>
            </a:extLst>
          </p:cNvPr>
          <p:cNvSpPr txBox="1">
            <a:spLocks noGrp="1"/>
          </p:cNvSpPr>
          <p:nvPr>
            <p:ph type="title"/>
          </p:nvPr>
        </p:nvSpPr>
        <p:spPr>
          <a:xfrm>
            <a:off x="2209800" y="1016914"/>
            <a:ext cx="8042176" cy="1365845"/>
          </a:xfrm>
          <a:prstGeom prst="rect">
            <a:avLst/>
          </a:prstGeom>
        </p:spPr>
        <p:txBody>
          <a:bodyPr vert="horz" wrap="square" lIns="0" tIns="11516" rIns="0" bIns="0" rtlCol="0" anchor="ctr">
            <a:spAutoFit/>
          </a:bodyPr>
          <a:lstStyle/>
          <a:p>
            <a:pPr marL="11516" marR="4607" indent="213628" algn="ctr">
              <a:lnSpc>
                <a:spcPct val="100000"/>
              </a:lnSpc>
              <a:spcBef>
                <a:spcPts val="91"/>
              </a:spcBef>
            </a:pPr>
            <a:r>
              <a:rPr lang="it-IT" spc="9" dirty="0">
                <a:solidFill>
                  <a:srgbClr val="C00000"/>
                </a:solidFill>
                <a:latin typeface="+mn-lt"/>
              </a:rPr>
              <a:t>TIPOLOGIA DEI RAPPORTI </a:t>
            </a:r>
            <a:r>
              <a:rPr lang="it-IT" spc="9" dirty="0" err="1">
                <a:solidFill>
                  <a:srgbClr val="C00000"/>
                </a:solidFill>
                <a:latin typeface="+mn-lt"/>
              </a:rPr>
              <a:t>DI</a:t>
            </a:r>
            <a:r>
              <a:rPr lang="it-IT" spc="9" dirty="0">
                <a:solidFill>
                  <a:srgbClr val="C00000"/>
                </a:solidFill>
                <a:latin typeface="+mn-lt"/>
              </a:rPr>
              <a:t> LAVORO</a:t>
            </a:r>
            <a:endParaRPr sz="3200" b="1" spc="9" dirty="0">
              <a:solidFill>
                <a:srgbClr val="C00000"/>
              </a:solidFill>
              <a:latin typeface="+mn-lt"/>
            </a:endParaRPr>
          </a:p>
        </p:txBody>
      </p:sp>
      <p:sp>
        <p:nvSpPr>
          <p:cNvPr id="11" name="CasellaDiTesto 10">
            <a:extLst>
              <a:ext uri="{FF2B5EF4-FFF2-40B4-BE49-F238E27FC236}">
                <a16:creationId xmlns:a16="http://schemas.microsoft.com/office/drawing/2014/main" id="{1F57C9AA-3409-0BBD-EC3A-1E591D444C1D}"/>
              </a:ext>
            </a:extLst>
          </p:cNvPr>
          <p:cNvSpPr txBox="1"/>
          <p:nvPr/>
        </p:nvSpPr>
        <p:spPr>
          <a:xfrm>
            <a:off x="2057400" y="2438401"/>
            <a:ext cx="8153400" cy="3170099"/>
          </a:xfrm>
          <a:prstGeom prst="rect">
            <a:avLst/>
          </a:prstGeom>
          <a:noFill/>
        </p:spPr>
        <p:txBody>
          <a:bodyPr wrap="square" rtlCol="0">
            <a:spAutoFit/>
          </a:bodyPr>
          <a:lstStyle/>
          <a:p>
            <a:pPr algn="just"/>
            <a:r>
              <a:rPr lang="it-IT" sz="2000" b="1" dirty="0"/>
              <a:t>Contratto part-time: </a:t>
            </a:r>
            <a:r>
              <a:rPr lang="it-IT" sz="2000" dirty="0"/>
              <a:t>il rapporto di lavoro si svolge con un orario di lavoro inferiore rispetto all’orario di lavoro a tempo pieno.</a:t>
            </a:r>
          </a:p>
          <a:p>
            <a:pPr algn="just"/>
            <a:r>
              <a:rPr lang="it-IT" sz="2000" dirty="0"/>
              <a:t>Può trattarsi di part-time verticale o part-time orizzontale.</a:t>
            </a:r>
          </a:p>
          <a:p>
            <a:pPr algn="just"/>
            <a:endParaRPr lang="it-IT" sz="2000" dirty="0"/>
          </a:p>
          <a:p>
            <a:pPr algn="just"/>
            <a:r>
              <a:rPr lang="it-IT" sz="2000" b="1" dirty="0"/>
              <a:t>Lavoro a distanza</a:t>
            </a:r>
            <a:r>
              <a:rPr lang="it-IT" sz="2000" dirty="0"/>
              <a:t>: svolto al di fuori della sede di lavoro fisica e dei luoghi in cui tradizionalmente viene prestata l’attività lavorativa. Tuttavia è funzionalmente collegato alla sede grazie all’ausilio di strumenti di comunicazione informatici e telematici.</a:t>
            </a:r>
          </a:p>
          <a:p>
            <a:pPr algn="just"/>
            <a:endParaRPr sz="2000"/>
          </a:p>
          <a:p>
            <a:pPr algn="just"/>
            <a:endParaRPr sz="2000"/>
          </a:p>
        </p:txBody>
      </p:sp>
    </p:spTree>
    <p:extLst>
      <p:ext uri="{BB962C8B-B14F-4D97-AF65-F5344CB8AC3E}">
        <p14:creationId xmlns:p14="http://schemas.microsoft.com/office/powerpoint/2010/main" val="5272841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object 2"/>
          <p:cNvSpPr txBox="1">
            <a:spLocks noGrp="1"/>
          </p:cNvSpPr>
          <p:nvPr>
            <p:ph type="title"/>
          </p:nvPr>
        </p:nvSpPr>
        <p:spPr>
          <a:xfrm>
            <a:off x="2168624" y="685801"/>
            <a:ext cx="8042176" cy="504071"/>
          </a:xfrm>
          <a:prstGeom prst="rect">
            <a:avLst/>
          </a:prstGeom>
        </p:spPr>
        <p:txBody>
          <a:bodyPr vert="horz" wrap="square" lIns="0" tIns="11516" rIns="0" bIns="0" rtlCol="0" anchor="ctr">
            <a:spAutoFit/>
          </a:bodyPr>
          <a:lstStyle/>
          <a:p>
            <a:pPr marL="11516" marR="4607" indent="213628" algn="ctr">
              <a:lnSpc>
                <a:spcPct val="100000"/>
              </a:lnSpc>
              <a:spcBef>
                <a:spcPts val="91"/>
              </a:spcBef>
            </a:pPr>
            <a:r>
              <a:rPr lang="it-IT" sz="3200" b="1" spc="9" dirty="0">
                <a:solidFill>
                  <a:srgbClr val="C00000"/>
                </a:solidFill>
                <a:latin typeface="+mn-lt"/>
              </a:rPr>
              <a:t>IL DIRITTO DEL LAVORO</a:t>
            </a:r>
            <a:endParaRPr sz="3200" b="1" spc="9" dirty="0">
              <a:solidFill>
                <a:srgbClr val="C00000"/>
              </a:solidFill>
              <a:latin typeface="+mn-lt"/>
            </a:endParaRPr>
          </a:p>
        </p:txBody>
      </p:sp>
      <p:sp>
        <p:nvSpPr>
          <p:cNvPr id="11" name="CasellaDiTesto 10"/>
          <p:cNvSpPr txBox="1"/>
          <p:nvPr/>
        </p:nvSpPr>
        <p:spPr>
          <a:xfrm>
            <a:off x="2113012" y="2047876"/>
            <a:ext cx="8153400" cy="1938992"/>
          </a:xfrm>
          <a:prstGeom prst="rect">
            <a:avLst/>
          </a:prstGeom>
          <a:noFill/>
        </p:spPr>
        <p:txBody>
          <a:bodyPr wrap="square" rtlCol="0">
            <a:spAutoFit/>
          </a:bodyPr>
          <a:lstStyle/>
          <a:p>
            <a:pPr algn="just"/>
            <a:r>
              <a:rPr lang="it-IT" sz="2000" dirty="0"/>
              <a:t>Il </a:t>
            </a:r>
            <a:r>
              <a:rPr lang="it-IT" sz="2000" b="1" dirty="0"/>
              <a:t>diritto del lavoro è l’insieme delle norme che disciplinano il rapporto di lavoro</a:t>
            </a:r>
            <a:r>
              <a:rPr lang="it-IT" sz="2000" dirty="0"/>
              <a:t> e che tutelano non solo l’interesse economico del lavoratore ma anche la sua dignità e professionalità. Oggetto giuridico del diritto del lavoro è la relazione giuridica che viene ad instaurarsi tra datore di lavoro e lavoratore. </a:t>
            </a:r>
            <a:endParaRPr sz="2000" dirty="0"/>
          </a:p>
          <a:p>
            <a:pPr algn="just"/>
            <a:endParaRPr sz="2000" dirty="0"/>
          </a:p>
        </p:txBody>
      </p:sp>
    </p:spTree>
    <p:extLst>
      <p:ext uri="{BB962C8B-B14F-4D97-AF65-F5344CB8AC3E}">
        <p14:creationId xmlns:p14="http://schemas.microsoft.com/office/powerpoint/2010/main" val="369417788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object 2"/>
          <p:cNvSpPr txBox="1">
            <a:spLocks noGrp="1"/>
          </p:cNvSpPr>
          <p:nvPr>
            <p:ph type="title"/>
          </p:nvPr>
        </p:nvSpPr>
        <p:spPr>
          <a:xfrm>
            <a:off x="2168624" y="729257"/>
            <a:ext cx="8042176" cy="1242735"/>
          </a:xfrm>
          <a:prstGeom prst="rect">
            <a:avLst/>
          </a:prstGeom>
        </p:spPr>
        <p:txBody>
          <a:bodyPr vert="horz" wrap="square" lIns="0" tIns="11516" rIns="0" bIns="0" rtlCol="0" anchor="ctr">
            <a:spAutoFit/>
          </a:bodyPr>
          <a:lstStyle/>
          <a:p>
            <a:pPr marL="11516" marR="4607" indent="213628" algn="ctr">
              <a:lnSpc>
                <a:spcPct val="100000"/>
              </a:lnSpc>
              <a:spcBef>
                <a:spcPts val="91"/>
              </a:spcBef>
            </a:pPr>
            <a:r>
              <a:rPr lang="it-IT" sz="4000" spc="9" dirty="0">
                <a:solidFill>
                  <a:srgbClr val="C00000"/>
                </a:solidFill>
                <a:latin typeface="+mn-lt"/>
              </a:rPr>
              <a:t>IL LAVORO ALLE DIPENDENZE DELLE AMMINISTRAZIONI PUBBLICHE</a:t>
            </a:r>
            <a:endParaRPr sz="2800" b="1" spc="9" dirty="0">
              <a:solidFill>
                <a:srgbClr val="C00000"/>
              </a:solidFill>
              <a:latin typeface="+mn-lt"/>
            </a:endParaRPr>
          </a:p>
        </p:txBody>
      </p:sp>
      <p:sp>
        <p:nvSpPr>
          <p:cNvPr id="11" name="CasellaDiTesto 10"/>
          <p:cNvSpPr txBox="1"/>
          <p:nvPr/>
        </p:nvSpPr>
        <p:spPr>
          <a:xfrm>
            <a:off x="2057400" y="2743200"/>
            <a:ext cx="8153400" cy="3785652"/>
          </a:xfrm>
          <a:prstGeom prst="rect">
            <a:avLst/>
          </a:prstGeom>
          <a:noFill/>
        </p:spPr>
        <p:txBody>
          <a:bodyPr wrap="square" rtlCol="0">
            <a:spAutoFit/>
          </a:bodyPr>
          <a:lstStyle/>
          <a:p>
            <a:pPr algn="just"/>
            <a:r>
              <a:rPr lang="it-IT" sz="2000" dirty="0"/>
              <a:t>Il </a:t>
            </a:r>
            <a:r>
              <a:rPr lang="it-IT" sz="2000" b="1" dirty="0"/>
              <a:t>pubblico impiego </a:t>
            </a:r>
            <a:r>
              <a:rPr lang="it-IT" sz="2000" dirty="0"/>
              <a:t>(rapporto di lavoro alle dipendenze delle pubbliche amministrazioni) è quello per cui una persona fisica mette volontariamente la propria attività, in modo continuativo e dietro corresponsione della retribuzione, al servizio dello Stato o di un ente pubblico non economico. </a:t>
            </a:r>
          </a:p>
          <a:p>
            <a:pPr algn="just"/>
            <a:endParaRPr lang="it-IT" sz="2000" dirty="0"/>
          </a:p>
          <a:p>
            <a:pPr algn="just"/>
            <a:r>
              <a:rPr lang="it-IT" sz="2000" dirty="0"/>
              <a:t>Il rapporto di lavoro è: </a:t>
            </a:r>
          </a:p>
          <a:p>
            <a:pPr algn="just"/>
            <a:r>
              <a:rPr lang="it-IT" sz="2000" dirty="0"/>
              <a:t>• </a:t>
            </a:r>
            <a:r>
              <a:rPr lang="it-IT" sz="2000" b="1" dirty="0"/>
              <a:t>Volontario </a:t>
            </a:r>
          </a:p>
          <a:p>
            <a:pPr algn="just"/>
            <a:r>
              <a:rPr lang="it-IT" sz="2000" b="1" dirty="0"/>
              <a:t>• Strettamente personale </a:t>
            </a:r>
          </a:p>
          <a:p>
            <a:pPr algn="just"/>
            <a:r>
              <a:rPr lang="it-IT" sz="2000" b="1" dirty="0"/>
              <a:t>• Bilaterale </a:t>
            </a:r>
          </a:p>
          <a:p>
            <a:pPr algn="just"/>
            <a:r>
              <a:rPr lang="it-IT" sz="2000" b="1" dirty="0"/>
              <a:t>• Di subordinazione.</a:t>
            </a:r>
          </a:p>
          <a:p>
            <a:pPr algn="just"/>
            <a:endParaRPr sz="2000"/>
          </a:p>
          <a:p>
            <a:pPr algn="just"/>
            <a:endParaRPr sz="2000"/>
          </a:p>
        </p:txBody>
      </p:sp>
    </p:spTree>
    <p:extLst>
      <p:ext uri="{BB962C8B-B14F-4D97-AF65-F5344CB8AC3E}">
        <p14:creationId xmlns:p14="http://schemas.microsoft.com/office/powerpoint/2010/main" val="267833326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object 2"/>
          <p:cNvSpPr txBox="1">
            <a:spLocks noGrp="1"/>
          </p:cNvSpPr>
          <p:nvPr>
            <p:ph type="title"/>
          </p:nvPr>
        </p:nvSpPr>
        <p:spPr>
          <a:xfrm>
            <a:off x="2113012" y="669668"/>
            <a:ext cx="8042176" cy="688737"/>
          </a:xfrm>
          <a:prstGeom prst="rect">
            <a:avLst/>
          </a:prstGeom>
        </p:spPr>
        <p:txBody>
          <a:bodyPr vert="horz" wrap="square" lIns="0" tIns="11516" rIns="0" bIns="0" rtlCol="0" anchor="ctr">
            <a:spAutoFit/>
          </a:bodyPr>
          <a:lstStyle/>
          <a:p>
            <a:pPr marL="11516" marR="4607" indent="213628" algn="ctr">
              <a:lnSpc>
                <a:spcPct val="100000"/>
              </a:lnSpc>
              <a:spcBef>
                <a:spcPts val="91"/>
              </a:spcBef>
            </a:pPr>
            <a:r>
              <a:rPr lang="it-IT" spc="9" dirty="0">
                <a:solidFill>
                  <a:srgbClr val="C00000"/>
                </a:solidFill>
                <a:latin typeface="+mn-lt"/>
              </a:rPr>
              <a:t>IL PUBBLICO IMPIEGO</a:t>
            </a:r>
            <a:endParaRPr sz="3200" b="1" spc="9" dirty="0">
              <a:solidFill>
                <a:srgbClr val="C00000"/>
              </a:solidFill>
              <a:latin typeface="+mn-lt"/>
            </a:endParaRPr>
          </a:p>
        </p:txBody>
      </p:sp>
      <p:sp>
        <p:nvSpPr>
          <p:cNvPr id="11" name="CasellaDiTesto 10"/>
          <p:cNvSpPr txBox="1"/>
          <p:nvPr/>
        </p:nvSpPr>
        <p:spPr>
          <a:xfrm>
            <a:off x="2057400" y="2133601"/>
            <a:ext cx="8153400" cy="4401205"/>
          </a:xfrm>
          <a:prstGeom prst="rect">
            <a:avLst/>
          </a:prstGeom>
          <a:noFill/>
        </p:spPr>
        <p:txBody>
          <a:bodyPr wrap="square" rtlCol="0">
            <a:spAutoFit/>
          </a:bodyPr>
          <a:lstStyle/>
          <a:p>
            <a:pPr algn="just"/>
            <a:r>
              <a:rPr lang="it-IT" sz="2000" dirty="0"/>
              <a:t>Il </a:t>
            </a:r>
            <a:r>
              <a:rPr lang="it-IT" sz="2000" b="1" dirty="0"/>
              <a:t>pubblico impiego </a:t>
            </a:r>
            <a:r>
              <a:rPr lang="it-IT" sz="2000" dirty="0"/>
              <a:t>è definibile come il </a:t>
            </a:r>
            <a:r>
              <a:rPr lang="it-IT" sz="2000" u="sng" dirty="0"/>
              <a:t>rapporto di lavoro in cui una persona fisica mette volontariamente la propria attività, in modo continuativo e dietro corresponsione della retribuzione, al servizio dello Stato o di un ente pubblico non economico</a:t>
            </a:r>
            <a:r>
              <a:rPr lang="it-IT" sz="2000" dirty="0"/>
              <a:t>. </a:t>
            </a:r>
          </a:p>
          <a:p>
            <a:pPr algn="just"/>
            <a:r>
              <a:rPr lang="it-IT" sz="2000" dirty="0"/>
              <a:t>Il rapporto di lavoro pubblico è regolato </a:t>
            </a:r>
            <a:r>
              <a:rPr lang="it-IT" sz="2000" b="1" dirty="0"/>
              <a:t>dalla Costituzione, dalle leggi e dai contratti collettivi nazionali</a:t>
            </a:r>
            <a:r>
              <a:rPr lang="it-IT" sz="2000" dirty="0"/>
              <a:t>. </a:t>
            </a:r>
          </a:p>
          <a:p>
            <a:pPr algn="just"/>
            <a:endParaRPr lang="it-IT" sz="2000" dirty="0"/>
          </a:p>
          <a:p>
            <a:pPr algn="just"/>
            <a:r>
              <a:rPr lang="it-IT" sz="2000" dirty="0"/>
              <a:t>Elementi essenziali dell’impiego pubblico sono: • </a:t>
            </a:r>
            <a:r>
              <a:rPr lang="it-IT" sz="2000" b="1" dirty="0"/>
              <a:t>l’accesso mediante concorso</a:t>
            </a:r>
            <a:r>
              <a:rPr lang="it-IT" sz="2000" dirty="0"/>
              <a:t>; • la </a:t>
            </a:r>
            <a:r>
              <a:rPr lang="it-IT" sz="2000" b="1" dirty="0"/>
              <a:t>natura pubblica dell’ente</a:t>
            </a:r>
            <a:r>
              <a:rPr lang="it-IT" sz="2000" dirty="0"/>
              <a:t>; • la </a:t>
            </a:r>
            <a:r>
              <a:rPr lang="it-IT" sz="2000" b="1" dirty="0"/>
              <a:t>correlazione con i fini istituzionali dell’ente</a:t>
            </a:r>
            <a:r>
              <a:rPr lang="it-IT" sz="2000" dirty="0"/>
              <a:t>; • la </a:t>
            </a:r>
            <a:r>
              <a:rPr lang="it-IT" sz="2000" b="1" dirty="0"/>
              <a:t>subordinazione con inserimento nell’organizzazione amministrativa dell’ente</a:t>
            </a:r>
            <a:r>
              <a:rPr lang="it-IT" sz="2000" dirty="0"/>
              <a:t>; • la </a:t>
            </a:r>
            <a:r>
              <a:rPr lang="it-IT" sz="2000" b="1" dirty="0"/>
              <a:t>continuità</a:t>
            </a:r>
            <a:r>
              <a:rPr lang="it-IT" sz="2000" dirty="0"/>
              <a:t> (va ricompreso anche il rapporto a tempo determinato); • l’</a:t>
            </a:r>
            <a:r>
              <a:rPr lang="it-IT" sz="2000" b="1" dirty="0"/>
              <a:t>esclusività</a:t>
            </a:r>
            <a:r>
              <a:rPr lang="it-IT" sz="2000" dirty="0"/>
              <a:t>; • la </a:t>
            </a:r>
            <a:r>
              <a:rPr lang="it-IT" sz="2000" b="1" dirty="0"/>
              <a:t>retribuzione predeterminata.</a:t>
            </a:r>
            <a:endParaRPr sz="2000" b="1"/>
          </a:p>
          <a:p>
            <a:pPr algn="just"/>
            <a:endParaRPr sz="2000"/>
          </a:p>
        </p:txBody>
      </p:sp>
    </p:spTree>
    <p:extLst>
      <p:ext uri="{BB962C8B-B14F-4D97-AF65-F5344CB8AC3E}">
        <p14:creationId xmlns:p14="http://schemas.microsoft.com/office/powerpoint/2010/main" val="401410312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object 2"/>
          <p:cNvSpPr txBox="1">
            <a:spLocks noGrp="1"/>
          </p:cNvSpPr>
          <p:nvPr>
            <p:ph type="title"/>
          </p:nvPr>
        </p:nvSpPr>
        <p:spPr>
          <a:xfrm>
            <a:off x="2209800" y="1355468"/>
            <a:ext cx="8042176" cy="688737"/>
          </a:xfrm>
          <a:prstGeom prst="rect">
            <a:avLst/>
          </a:prstGeom>
        </p:spPr>
        <p:txBody>
          <a:bodyPr vert="horz" wrap="square" lIns="0" tIns="11516" rIns="0" bIns="0" rtlCol="0" anchor="ctr">
            <a:spAutoFit/>
          </a:bodyPr>
          <a:lstStyle/>
          <a:p>
            <a:pPr marL="11516" marR="4607" indent="213628" algn="ctr">
              <a:lnSpc>
                <a:spcPct val="100000"/>
              </a:lnSpc>
              <a:spcBef>
                <a:spcPts val="91"/>
              </a:spcBef>
            </a:pPr>
            <a:r>
              <a:rPr lang="it-IT" spc="9" dirty="0">
                <a:solidFill>
                  <a:srgbClr val="C00000"/>
                </a:solidFill>
                <a:latin typeface="+mn-lt"/>
              </a:rPr>
              <a:t>IL PUBBLICO IMPIEGO</a:t>
            </a:r>
            <a:endParaRPr sz="3200" b="1" spc="9" dirty="0">
              <a:solidFill>
                <a:srgbClr val="C00000"/>
              </a:solidFill>
              <a:latin typeface="+mn-lt"/>
            </a:endParaRPr>
          </a:p>
        </p:txBody>
      </p:sp>
      <p:sp>
        <p:nvSpPr>
          <p:cNvPr id="11" name="CasellaDiTesto 10"/>
          <p:cNvSpPr txBox="1"/>
          <p:nvPr/>
        </p:nvSpPr>
        <p:spPr>
          <a:xfrm>
            <a:off x="2057400" y="2362201"/>
            <a:ext cx="8153400" cy="3477875"/>
          </a:xfrm>
          <a:prstGeom prst="rect">
            <a:avLst/>
          </a:prstGeom>
          <a:noFill/>
        </p:spPr>
        <p:txBody>
          <a:bodyPr wrap="square" rtlCol="0">
            <a:spAutoFit/>
          </a:bodyPr>
          <a:lstStyle/>
          <a:p>
            <a:pPr algn="just"/>
            <a:r>
              <a:rPr lang="it-IT" sz="2000" b="1" dirty="0"/>
              <a:t>ASPETTI CHE CONTRADDISTINGUONO IL RAPPORTO </a:t>
            </a:r>
            <a:r>
              <a:rPr lang="it-IT" sz="2000" b="1" dirty="0" err="1"/>
              <a:t>DI</a:t>
            </a:r>
            <a:r>
              <a:rPr lang="it-IT" sz="2000" b="1" dirty="0"/>
              <a:t> LAVORO NELLE PUBBLICHE AMMINISTRAZIONI</a:t>
            </a:r>
            <a:r>
              <a:rPr lang="it-IT" sz="2000" dirty="0"/>
              <a:t>: </a:t>
            </a:r>
          </a:p>
          <a:p>
            <a:pPr algn="just"/>
            <a:endParaRPr lang="it-IT" sz="2000" dirty="0"/>
          </a:p>
          <a:p>
            <a:pPr marL="457200" indent="-457200" algn="just">
              <a:buAutoNum type="arabicPeriod"/>
            </a:pPr>
            <a:r>
              <a:rPr lang="it-IT" sz="2000" dirty="0"/>
              <a:t>Il personale viene reclutato con concorso pubblico </a:t>
            </a:r>
          </a:p>
          <a:p>
            <a:pPr marL="457200" indent="-457200" algn="just">
              <a:buAutoNum type="arabicPeriod"/>
            </a:pPr>
            <a:r>
              <a:rPr lang="it-IT" sz="2000" dirty="0"/>
              <a:t>I pubblici impiegati hanno un rapporto stabile nell’ambito dell’organico: sono titolari di precise posizioni e qualifiche e svolgono le relative mansioni; possono accedere ad altre posizioni solo tramite apposita procedura concorsuale </a:t>
            </a:r>
          </a:p>
          <a:p>
            <a:pPr marL="457200" indent="-457200" algn="just">
              <a:buAutoNum type="arabicPeriod"/>
            </a:pPr>
            <a:r>
              <a:rPr lang="it-IT" sz="2000" dirty="0"/>
              <a:t>Le </a:t>
            </a:r>
            <a:r>
              <a:rPr lang="it-IT" sz="2000" dirty="0" err="1"/>
              <a:t>PP.AA</a:t>
            </a:r>
            <a:r>
              <a:rPr lang="it-IT" sz="2000" dirty="0"/>
              <a:t>. possono utilizzare il personale solo nell’ambito determinato dalla legge.</a:t>
            </a:r>
            <a:endParaRPr sz="2000"/>
          </a:p>
          <a:p>
            <a:pPr algn="just"/>
            <a:endParaRPr sz="2000"/>
          </a:p>
        </p:txBody>
      </p:sp>
    </p:spTree>
    <p:extLst>
      <p:ext uri="{BB962C8B-B14F-4D97-AF65-F5344CB8AC3E}">
        <p14:creationId xmlns:p14="http://schemas.microsoft.com/office/powerpoint/2010/main" val="416191877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object 2"/>
          <p:cNvSpPr txBox="1">
            <a:spLocks noGrp="1"/>
          </p:cNvSpPr>
          <p:nvPr>
            <p:ph type="title"/>
          </p:nvPr>
        </p:nvSpPr>
        <p:spPr>
          <a:xfrm>
            <a:off x="2209800" y="1355468"/>
            <a:ext cx="8042176" cy="688737"/>
          </a:xfrm>
          <a:prstGeom prst="rect">
            <a:avLst/>
          </a:prstGeom>
        </p:spPr>
        <p:txBody>
          <a:bodyPr vert="horz" wrap="square" lIns="0" tIns="11516" rIns="0" bIns="0" rtlCol="0" anchor="ctr">
            <a:spAutoFit/>
          </a:bodyPr>
          <a:lstStyle/>
          <a:p>
            <a:pPr marL="11516" marR="4607" indent="213628" algn="ctr">
              <a:lnSpc>
                <a:spcPct val="100000"/>
              </a:lnSpc>
              <a:spcBef>
                <a:spcPts val="91"/>
              </a:spcBef>
            </a:pPr>
            <a:r>
              <a:rPr lang="it-IT" spc="9" dirty="0">
                <a:solidFill>
                  <a:srgbClr val="C00000"/>
                </a:solidFill>
                <a:latin typeface="+mn-lt"/>
              </a:rPr>
              <a:t>IL PUBBLICO IMPIEGO</a:t>
            </a:r>
            <a:endParaRPr sz="3200" b="1" spc="9" dirty="0">
              <a:solidFill>
                <a:srgbClr val="C00000"/>
              </a:solidFill>
              <a:latin typeface="+mn-lt"/>
            </a:endParaRPr>
          </a:p>
        </p:txBody>
      </p:sp>
      <p:sp>
        <p:nvSpPr>
          <p:cNvPr id="11" name="CasellaDiTesto 10"/>
          <p:cNvSpPr txBox="1"/>
          <p:nvPr/>
        </p:nvSpPr>
        <p:spPr>
          <a:xfrm>
            <a:off x="2057400" y="2590801"/>
            <a:ext cx="8153400" cy="3170099"/>
          </a:xfrm>
          <a:prstGeom prst="rect">
            <a:avLst/>
          </a:prstGeom>
          <a:noFill/>
        </p:spPr>
        <p:txBody>
          <a:bodyPr wrap="square" rtlCol="0">
            <a:spAutoFit/>
          </a:bodyPr>
          <a:lstStyle/>
          <a:p>
            <a:pPr algn="just"/>
            <a:r>
              <a:rPr lang="it-IT" sz="2000" dirty="0"/>
              <a:t>Le </a:t>
            </a:r>
            <a:r>
              <a:rPr lang="it-IT" sz="2000" dirty="0" err="1"/>
              <a:t>PP.AA.</a:t>
            </a:r>
            <a:r>
              <a:rPr lang="it-IT" sz="2000" dirty="0"/>
              <a:t>, nel perseguimento dell’interesse della collettività, sono tenute al rispetto dei principi costituzionali di legalità, imparzialità e buon andamento:</a:t>
            </a:r>
          </a:p>
          <a:p>
            <a:pPr algn="just"/>
            <a:r>
              <a:rPr lang="it-IT" sz="2000" dirty="0"/>
              <a:t>• </a:t>
            </a:r>
            <a:r>
              <a:rPr lang="it-IT" sz="2000" b="1" dirty="0"/>
              <a:t>Principio dell’accesso ai pubblici uffici in condizione di uguaglianza </a:t>
            </a:r>
            <a:r>
              <a:rPr lang="it-IT" sz="2000" dirty="0"/>
              <a:t>(art.51); </a:t>
            </a:r>
          </a:p>
          <a:p>
            <a:pPr algn="just"/>
            <a:r>
              <a:rPr lang="it-IT" sz="2000" dirty="0"/>
              <a:t>• </a:t>
            </a:r>
            <a:r>
              <a:rPr lang="it-IT" sz="2000" b="1" dirty="0"/>
              <a:t>Dovere per i pubblici impiegati ad adempiere con onore alle proprie funzioni e di porsi al servizio esclusivo della Nazione</a:t>
            </a:r>
            <a:r>
              <a:rPr lang="it-IT" sz="2000" dirty="0"/>
              <a:t> (artt.54 e 98); </a:t>
            </a:r>
          </a:p>
          <a:p>
            <a:pPr algn="just"/>
            <a:r>
              <a:rPr lang="it-IT" sz="2000" dirty="0"/>
              <a:t>• </a:t>
            </a:r>
            <a:r>
              <a:rPr lang="it-IT" sz="2000" b="1" dirty="0"/>
              <a:t>La riserva di legge inerente all’organizzazione dei pubblici uffici e il principio di buon andamento dell’amministrazione </a:t>
            </a:r>
            <a:r>
              <a:rPr lang="it-IT" sz="2000" dirty="0"/>
              <a:t>(art.97); </a:t>
            </a:r>
          </a:p>
          <a:p>
            <a:pPr algn="just"/>
            <a:r>
              <a:rPr lang="it-IT" sz="2000" dirty="0"/>
              <a:t>• </a:t>
            </a:r>
            <a:r>
              <a:rPr lang="it-IT" sz="2000" b="1" dirty="0"/>
              <a:t>La responsabilità diretta dei dipendenti pubblici </a:t>
            </a:r>
            <a:r>
              <a:rPr lang="it-IT" sz="2000" dirty="0"/>
              <a:t>(art.28).</a:t>
            </a:r>
            <a:endParaRPr sz="2000"/>
          </a:p>
          <a:p>
            <a:pPr algn="just"/>
            <a:endParaRPr sz="2000"/>
          </a:p>
        </p:txBody>
      </p:sp>
    </p:spTree>
    <p:extLst>
      <p:ext uri="{BB962C8B-B14F-4D97-AF65-F5344CB8AC3E}">
        <p14:creationId xmlns:p14="http://schemas.microsoft.com/office/powerpoint/2010/main" val="11310424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object 2"/>
          <p:cNvSpPr txBox="1">
            <a:spLocks noGrp="1"/>
          </p:cNvSpPr>
          <p:nvPr>
            <p:ph type="title"/>
          </p:nvPr>
        </p:nvSpPr>
        <p:spPr>
          <a:xfrm>
            <a:off x="2066925" y="557372"/>
            <a:ext cx="8042176" cy="2042954"/>
          </a:xfrm>
          <a:prstGeom prst="rect">
            <a:avLst/>
          </a:prstGeom>
        </p:spPr>
        <p:txBody>
          <a:bodyPr vert="horz" wrap="square" lIns="0" tIns="11516" rIns="0" bIns="0" rtlCol="0" anchor="ctr">
            <a:spAutoFit/>
          </a:bodyPr>
          <a:lstStyle/>
          <a:p>
            <a:pPr marL="11516" marR="4607" indent="213628" algn="ctr">
              <a:lnSpc>
                <a:spcPct val="100000"/>
              </a:lnSpc>
              <a:spcBef>
                <a:spcPts val="91"/>
              </a:spcBef>
            </a:pPr>
            <a:r>
              <a:rPr lang="it-IT" spc="9" dirty="0">
                <a:solidFill>
                  <a:srgbClr val="C00000"/>
                </a:solidFill>
                <a:latin typeface="+mn-lt"/>
              </a:rPr>
              <a:t>IL LAVORO ALLE DIPENDENZE DELLE AMMINISTRAZIONI PUBBLICHE</a:t>
            </a:r>
            <a:endParaRPr sz="3200" b="1" spc="9" dirty="0">
              <a:solidFill>
                <a:srgbClr val="C00000"/>
              </a:solidFill>
              <a:latin typeface="+mn-lt"/>
            </a:endParaRPr>
          </a:p>
        </p:txBody>
      </p:sp>
      <p:sp>
        <p:nvSpPr>
          <p:cNvPr id="11" name="CasellaDiTesto 10"/>
          <p:cNvSpPr txBox="1"/>
          <p:nvPr/>
        </p:nvSpPr>
        <p:spPr>
          <a:xfrm>
            <a:off x="2057400" y="2590801"/>
            <a:ext cx="8153400" cy="3477875"/>
          </a:xfrm>
          <a:prstGeom prst="rect">
            <a:avLst/>
          </a:prstGeom>
          <a:noFill/>
        </p:spPr>
        <p:txBody>
          <a:bodyPr wrap="square" rtlCol="0">
            <a:spAutoFit/>
          </a:bodyPr>
          <a:lstStyle/>
          <a:p>
            <a:pPr algn="just"/>
            <a:r>
              <a:rPr lang="it-IT" sz="2000" dirty="0"/>
              <a:t>Il rapporto di lavoro alle dipendenze della Pubblica Amministrazione si può oggi definire «</a:t>
            </a:r>
            <a:r>
              <a:rPr lang="it-IT" sz="2000" i="1" dirty="0"/>
              <a:t>privatizzato</a:t>
            </a:r>
            <a:r>
              <a:rPr lang="it-IT" sz="2000" dirty="0"/>
              <a:t>». </a:t>
            </a:r>
          </a:p>
          <a:p>
            <a:pPr algn="just"/>
            <a:r>
              <a:rPr lang="it-IT" sz="2000" dirty="0"/>
              <a:t>Il D.Lgs</a:t>
            </a:r>
            <a:r>
              <a:rPr lang="it-IT" sz="2000" dirty="0" err="1"/>
              <a:t>.165/2</a:t>
            </a:r>
            <a:r>
              <a:rPr lang="it-IT" sz="2000" dirty="0"/>
              <a:t>001 ha riformato il pubblico impiego: i rapporti di lavoro dei dipendenti pubblici sono disciplinati dalle disposizioni del capo I, titolo II, del libro V del codice civile e dalle leggi sui rapporti di lavoro subordinato nell’impresa, fatte salve le diverse disposizioni contenute nel decreto medesimo. </a:t>
            </a:r>
          </a:p>
          <a:p>
            <a:pPr algn="just"/>
            <a:endParaRPr lang="it-IT" sz="2000" dirty="0"/>
          </a:p>
          <a:p>
            <a:pPr algn="just"/>
            <a:r>
              <a:rPr lang="it-IT" sz="2000" dirty="0"/>
              <a:t>Pertanto si può definire un modello misto: norme di diritto + leggi, regolamenti o statuti limitati ai dipendenti delle P.A.</a:t>
            </a:r>
            <a:endParaRPr sz="2000"/>
          </a:p>
          <a:p>
            <a:pPr algn="just"/>
            <a:endParaRPr sz="2000"/>
          </a:p>
        </p:txBody>
      </p:sp>
    </p:spTree>
    <p:extLst>
      <p:ext uri="{BB962C8B-B14F-4D97-AF65-F5344CB8AC3E}">
        <p14:creationId xmlns:p14="http://schemas.microsoft.com/office/powerpoint/2010/main" val="386471263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object 2"/>
          <p:cNvSpPr txBox="1">
            <a:spLocks noGrp="1"/>
          </p:cNvSpPr>
          <p:nvPr>
            <p:ph type="title"/>
          </p:nvPr>
        </p:nvSpPr>
        <p:spPr>
          <a:xfrm>
            <a:off x="2209800" y="1447801"/>
            <a:ext cx="8042176" cy="996513"/>
          </a:xfrm>
          <a:prstGeom prst="rect">
            <a:avLst/>
          </a:prstGeom>
        </p:spPr>
        <p:txBody>
          <a:bodyPr vert="horz" wrap="square" lIns="0" tIns="11516" rIns="0" bIns="0" rtlCol="0" anchor="ctr">
            <a:spAutoFit/>
          </a:bodyPr>
          <a:lstStyle/>
          <a:p>
            <a:pPr marL="11516" marR="4607" indent="213628" algn="ctr">
              <a:lnSpc>
                <a:spcPct val="100000"/>
              </a:lnSpc>
              <a:spcBef>
                <a:spcPts val="91"/>
              </a:spcBef>
            </a:pPr>
            <a:r>
              <a:rPr lang="it-IT" sz="3200" b="1" spc="9" dirty="0">
                <a:solidFill>
                  <a:srgbClr val="C00000"/>
                </a:solidFill>
                <a:latin typeface="+mn-lt"/>
              </a:rPr>
              <a:t>DALLA CARTA COSTITUZIONALE ALLA PRIVATIZZAZIONE</a:t>
            </a:r>
            <a:endParaRPr sz="3200" b="1" spc="9" dirty="0">
              <a:solidFill>
                <a:srgbClr val="C00000"/>
              </a:solidFill>
              <a:latin typeface="+mn-lt"/>
            </a:endParaRPr>
          </a:p>
        </p:txBody>
      </p:sp>
      <p:sp>
        <p:nvSpPr>
          <p:cNvPr id="11" name="CasellaDiTesto 10"/>
          <p:cNvSpPr txBox="1"/>
          <p:nvPr/>
        </p:nvSpPr>
        <p:spPr>
          <a:xfrm>
            <a:off x="2057400" y="2590801"/>
            <a:ext cx="8153400" cy="3170099"/>
          </a:xfrm>
          <a:prstGeom prst="rect">
            <a:avLst/>
          </a:prstGeom>
          <a:noFill/>
        </p:spPr>
        <p:txBody>
          <a:bodyPr wrap="square" rtlCol="0">
            <a:spAutoFit/>
          </a:bodyPr>
          <a:lstStyle/>
          <a:p>
            <a:pPr algn="just"/>
            <a:r>
              <a:rPr lang="it-IT" sz="2000" dirty="0"/>
              <a:t>La Carta costituzionale dedica diverse disposizioni al rapporto di lavoro pubblico e in particolare: </a:t>
            </a:r>
          </a:p>
          <a:p>
            <a:pPr algn="just"/>
            <a:r>
              <a:rPr lang="it-IT" sz="2000" b="1" dirty="0"/>
              <a:t>L’art. 51 </a:t>
            </a:r>
            <a:r>
              <a:rPr lang="it-IT" sz="2000" dirty="0"/>
              <a:t>stabilisce che: “</a:t>
            </a:r>
            <a:r>
              <a:rPr lang="it-IT" sz="2000" i="1" dirty="0"/>
              <a:t>Tutti i cittadini dell’uno o dell’altro sesso possono accedere agli uffici pubblici o alle cariche elettive in condizioni di eguaglianza, secondo i requisiti stabiliti dalla legge. A tal fine la Repubblica promuove con appositi provvedimenti le pari opportunità tra donne e uomini. La legge può, per l’ammissione ai pubblici uffici e alle cariche elettive, parificare ai cittadini gli italiani non appartenenti alla Repubblica. Chi è chiamato a funzioni pubbliche elettive ha diritto di disporre del tempo necessario al loro adempimento e di conservare il suo posto di lavoro</a:t>
            </a:r>
            <a:r>
              <a:rPr lang="it-IT" sz="2000" dirty="0"/>
              <a:t>”.</a:t>
            </a:r>
            <a:endParaRPr sz="2000"/>
          </a:p>
        </p:txBody>
      </p:sp>
    </p:spTree>
    <p:extLst>
      <p:ext uri="{BB962C8B-B14F-4D97-AF65-F5344CB8AC3E}">
        <p14:creationId xmlns:p14="http://schemas.microsoft.com/office/powerpoint/2010/main" val="388032641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object 2"/>
          <p:cNvSpPr txBox="1">
            <a:spLocks noGrp="1"/>
          </p:cNvSpPr>
          <p:nvPr>
            <p:ph type="title"/>
          </p:nvPr>
        </p:nvSpPr>
        <p:spPr>
          <a:xfrm>
            <a:off x="2209800" y="1447801"/>
            <a:ext cx="8042176" cy="996513"/>
          </a:xfrm>
          <a:prstGeom prst="rect">
            <a:avLst/>
          </a:prstGeom>
        </p:spPr>
        <p:txBody>
          <a:bodyPr vert="horz" wrap="square" lIns="0" tIns="11516" rIns="0" bIns="0" rtlCol="0" anchor="ctr">
            <a:spAutoFit/>
          </a:bodyPr>
          <a:lstStyle/>
          <a:p>
            <a:pPr marL="11516" marR="4607" indent="213628" algn="ctr">
              <a:lnSpc>
                <a:spcPct val="100000"/>
              </a:lnSpc>
              <a:spcBef>
                <a:spcPts val="91"/>
              </a:spcBef>
            </a:pPr>
            <a:r>
              <a:rPr lang="it-IT" sz="3200" b="1" spc="9" dirty="0">
                <a:solidFill>
                  <a:srgbClr val="C00000"/>
                </a:solidFill>
                <a:latin typeface="+mn-lt"/>
              </a:rPr>
              <a:t>DALLA CARTA COSTITUZIONALE ALLA PRIVATIZZAZIONE</a:t>
            </a:r>
            <a:endParaRPr sz="3200" b="1" spc="9" dirty="0">
              <a:solidFill>
                <a:srgbClr val="C00000"/>
              </a:solidFill>
              <a:latin typeface="+mn-lt"/>
            </a:endParaRPr>
          </a:p>
        </p:txBody>
      </p:sp>
      <p:sp>
        <p:nvSpPr>
          <p:cNvPr id="11" name="CasellaDiTesto 10"/>
          <p:cNvSpPr txBox="1"/>
          <p:nvPr/>
        </p:nvSpPr>
        <p:spPr>
          <a:xfrm>
            <a:off x="2057400" y="2895601"/>
            <a:ext cx="8153400" cy="2554545"/>
          </a:xfrm>
          <a:prstGeom prst="rect">
            <a:avLst/>
          </a:prstGeom>
          <a:noFill/>
        </p:spPr>
        <p:txBody>
          <a:bodyPr wrap="square" rtlCol="0">
            <a:spAutoFit/>
          </a:bodyPr>
          <a:lstStyle/>
          <a:p>
            <a:pPr algn="just"/>
            <a:r>
              <a:rPr lang="it-IT" sz="2000" b="1" dirty="0"/>
              <a:t>L’art. 54 </a:t>
            </a:r>
            <a:r>
              <a:rPr lang="it-IT" sz="2000" dirty="0"/>
              <a:t>stabilisce che “</a:t>
            </a:r>
            <a:r>
              <a:rPr lang="it-IT" sz="2000" i="1" dirty="0"/>
              <a:t>i cittadini cui sono affidate funzioni pubbliche hanno il dovere di adempierle con disciplina ed onore</a:t>
            </a:r>
            <a:r>
              <a:rPr lang="it-IT" sz="2000" dirty="0"/>
              <a:t>”.</a:t>
            </a:r>
          </a:p>
          <a:p>
            <a:pPr algn="just"/>
            <a:endParaRPr lang="it-IT" sz="2000" dirty="0"/>
          </a:p>
          <a:p>
            <a:pPr algn="just"/>
            <a:r>
              <a:rPr lang="it-IT" sz="2000" b="1" dirty="0"/>
              <a:t>L’art. 97 </a:t>
            </a:r>
            <a:r>
              <a:rPr lang="it-IT" sz="2000" dirty="0"/>
              <a:t>in base al quale “</a:t>
            </a:r>
            <a:r>
              <a:rPr lang="it-IT" sz="2000" i="1" dirty="0"/>
              <a:t>Agli impieghi nelle pubbliche amministrazioni si accede mediante concorso</a:t>
            </a:r>
            <a:r>
              <a:rPr lang="it-IT" sz="2000" dirty="0"/>
              <a:t>”.</a:t>
            </a:r>
          </a:p>
          <a:p>
            <a:pPr algn="just"/>
            <a:endParaRPr lang="it-IT" sz="2000" dirty="0"/>
          </a:p>
          <a:p>
            <a:pPr algn="just"/>
            <a:r>
              <a:rPr lang="it-IT" sz="2000" b="1" dirty="0"/>
              <a:t>L’art. 98 </a:t>
            </a:r>
            <a:r>
              <a:rPr lang="it-IT" sz="2000" dirty="0"/>
              <a:t>sancisce che “</a:t>
            </a:r>
            <a:r>
              <a:rPr lang="it-IT" sz="2000" i="1" dirty="0"/>
              <a:t>I pubblici impiegati sono al servizio esclusivo della Nazione</a:t>
            </a:r>
            <a:r>
              <a:rPr lang="it-IT" sz="2000" dirty="0"/>
              <a:t>”.</a:t>
            </a:r>
            <a:endParaRPr sz="2000"/>
          </a:p>
        </p:txBody>
      </p:sp>
    </p:spTree>
    <p:extLst>
      <p:ext uri="{BB962C8B-B14F-4D97-AF65-F5344CB8AC3E}">
        <p14:creationId xmlns:p14="http://schemas.microsoft.com/office/powerpoint/2010/main" val="160723701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object 2"/>
          <p:cNvSpPr txBox="1">
            <a:spLocks noGrp="1"/>
          </p:cNvSpPr>
          <p:nvPr>
            <p:ph type="title"/>
          </p:nvPr>
        </p:nvSpPr>
        <p:spPr>
          <a:xfrm>
            <a:off x="2209800" y="1219201"/>
            <a:ext cx="8042176" cy="996513"/>
          </a:xfrm>
          <a:prstGeom prst="rect">
            <a:avLst/>
          </a:prstGeom>
        </p:spPr>
        <p:txBody>
          <a:bodyPr vert="horz" wrap="square" lIns="0" tIns="11516" rIns="0" bIns="0" rtlCol="0" anchor="ctr">
            <a:spAutoFit/>
          </a:bodyPr>
          <a:lstStyle/>
          <a:p>
            <a:pPr marL="11516" marR="4607" indent="213628" algn="ctr">
              <a:lnSpc>
                <a:spcPct val="100000"/>
              </a:lnSpc>
              <a:spcBef>
                <a:spcPts val="91"/>
              </a:spcBef>
            </a:pPr>
            <a:r>
              <a:rPr lang="it-IT" sz="3200" b="1" spc="9" dirty="0">
                <a:solidFill>
                  <a:srgbClr val="C00000"/>
                </a:solidFill>
                <a:latin typeface="+mn-lt"/>
              </a:rPr>
              <a:t>DALLA CARTA COSTITUZIONALE ALLA PRIVATIZZAZIONE</a:t>
            </a:r>
            <a:endParaRPr sz="3200" b="1" spc="9" dirty="0">
              <a:solidFill>
                <a:srgbClr val="C00000"/>
              </a:solidFill>
              <a:latin typeface="+mn-lt"/>
            </a:endParaRPr>
          </a:p>
        </p:txBody>
      </p:sp>
      <p:sp>
        <p:nvSpPr>
          <p:cNvPr id="11" name="CasellaDiTesto 10"/>
          <p:cNvSpPr txBox="1"/>
          <p:nvPr/>
        </p:nvSpPr>
        <p:spPr>
          <a:xfrm>
            <a:off x="1981200" y="2286000"/>
            <a:ext cx="8153400" cy="3785652"/>
          </a:xfrm>
          <a:prstGeom prst="rect">
            <a:avLst/>
          </a:prstGeom>
          <a:noFill/>
        </p:spPr>
        <p:txBody>
          <a:bodyPr wrap="square" rtlCol="0">
            <a:spAutoFit/>
          </a:bodyPr>
          <a:lstStyle/>
          <a:p>
            <a:pPr algn="just"/>
            <a:r>
              <a:rPr lang="it-IT" sz="2000" dirty="0"/>
              <a:t>La prima disciplina del pubblico impiego nel dopoguerra risale al decreto del Presidente della Repubblica 30 giugno 1957, n. 3 (c.d. Testo unico degli impiegati civili dello Stato) ed era caratterizzata da quattro requisiti: </a:t>
            </a:r>
          </a:p>
          <a:p>
            <a:pPr algn="just"/>
            <a:r>
              <a:rPr lang="it-IT" sz="2000" dirty="0"/>
              <a:t>• il rapporto di pubblico impiego veniva costituito per atto unilaterale della pubblica amministrazione (c.d. decreto di nomina) che è esercizio di potere pubblico - non espressione di autonomia privata - e non mediante un contratto; </a:t>
            </a:r>
          </a:p>
          <a:p>
            <a:pPr algn="just"/>
            <a:r>
              <a:rPr lang="it-IT" sz="2000" dirty="0"/>
              <a:t>• la disciplina del rapporto era sottratta all’autonomia negoziale tra le parti, era infatti affidata esclusivamente alla legge o ai regolamenti; </a:t>
            </a:r>
          </a:p>
          <a:p>
            <a:pPr algn="just"/>
            <a:r>
              <a:rPr lang="it-IT" sz="2000" dirty="0"/>
              <a:t>• esso era gestito in tutti i suoi aspetti da atti di natura amministrativa; </a:t>
            </a:r>
          </a:p>
          <a:p>
            <a:pPr algn="just"/>
            <a:r>
              <a:rPr lang="it-IT" sz="2000" dirty="0"/>
              <a:t>• infine, le controversie scaturenti da questo tipo di rapporto di lavoro erano affidate alla competenza giurisdizionale esclusiva del giudice amministrativo.</a:t>
            </a:r>
            <a:endParaRPr sz="2000"/>
          </a:p>
        </p:txBody>
      </p:sp>
    </p:spTree>
    <p:extLst>
      <p:ext uri="{BB962C8B-B14F-4D97-AF65-F5344CB8AC3E}">
        <p14:creationId xmlns:p14="http://schemas.microsoft.com/office/powerpoint/2010/main" val="75167287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object 2"/>
          <p:cNvSpPr txBox="1">
            <a:spLocks noGrp="1"/>
          </p:cNvSpPr>
          <p:nvPr>
            <p:ph type="title"/>
          </p:nvPr>
        </p:nvSpPr>
        <p:spPr>
          <a:xfrm>
            <a:off x="2209800" y="1447801"/>
            <a:ext cx="8042176" cy="996513"/>
          </a:xfrm>
          <a:prstGeom prst="rect">
            <a:avLst/>
          </a:prstGeom>
        </p:spPr>
        <p:txBody>
          <a:bodyPr vert="horz" wrap="square" lIns="0" tIns="11516" rIns="0" bIns="0" rtlCol="0" anchor="ctr">
            <a:spAutoFit/>
          </a:bodyPr>
          <a:lstStyle/>
          <a:p>
            <a:pPr marL="11516" marR="4607" indent="213628" algn="ctr">
              <a:lnSpc>
                <a:spcPct val="100000"/>
              </a:lnSpc>
              <a:spcBef>
                <a:spcPts val="91"/>
              </a:spcBef>
            </a:pPr>
            <a:r>
              <a:rPr lang="it-IT" sz="3200" b="1" spc="9" dirty="0">
                <a:solidFill>
                  <a:srgbClr val="C00000"/>
                </a:solidFill>
                <a:latin typeface="+mn-lt"/>
              </a:rPr>
              <a:t>DALLA CARTA COSTITUZIONALE ALLA PRIVATIZZAZIONE</a:t>
            </a:r>
            <a:endParaRPr sz="3200" b="1" spc="9" dirty="0">
              <a:solidFill>
                <a:srgbClr val="C00000"/>
              </a:solidFill>
              <a:latin typeface="+mn-lt"/>
            </a:endParaRPr>
          </a:p>
        </p:txBody>
      </p:sp>
      <p:sp>
        <p:nvSpPr>
          <p:cNvPr id="11" name="CasellaDiTesto 10"/>
          <p:cNvSpPr txBox="1"/>
          <p:nvPr/>
        </p:nvSpPr>
        <p:spPr>
          <a:xfrm>
            <a:off x="2057400" y="2514601"/>
            <a:ext cx="8153400" cy="3477875"/>
          </a:xfrm>
          <a:prstGeom prst="rect">
            <a:avLst/>
          </a:prstGeom>
          <a:noFill/>
        </p:spPr>
        <p:txBody>
          <a:bodyPr wrap="square" rtlCol="0">
            <a:spAutoFit/>
          </a:bodyPr>
          <a:lstStyle/>
          <a:p>
            <a:pPr algn="just"/>
            <a:r>
              <a:rPr lang="it-IT" sz="2000" dirty="0"/>
              <a:t>La legge 29 marzo 1983, n. 93 (</a:t>
            </a:r>
            <a:r>
              <a:rPr lang="it-IT" sz="2000" b="1" dirty="0"/>
              <a:t>c.d. legge quadro sul pubblico impiego</a:t>
            </a:r>
            <a:r>
              <a:rPr lang="it-IT" sz="2000" dirty="0"/>
              <a:t>) - che ha per la prima volta riconosciuto il ruolo della contrattazione collettiva nella disciplina degli aspetti del pubblico impiego non sottoposti alla riserva di legge o agli atti unilaterali della pubblica amministrazione - ha introdotto importanti principi quali quello dell’efficienza della P.A., della trasparenza del trattamento economico ed il riassetto dei profili professionali.</a:t>
            </a:r>
          </a:p>
          <a:p>
            <a:pPr algn="just"/>
            <a:r>
              <a:rPr lang="it-IT" sz="2000" dirty="0"/>
              <a:t>Agli inizi degli anni novanta vi è stata la </a:t>
            </a:r>
            <a:r>
              <a:rPr lang="it-IT" sz="2000" b="1" dirty="0"/>
              <a:t>c.d. privatizzazione del pubblico impiego </a:t>
            </a:r>
            <a:r>
              <a:rPr lang="it-IT" sz="2000" dirty="0"/>
              <a:t>realizzata mediante l’attuazione di due leggi delega (L. 23 ottobre 1992, n. 421 e L. 15 marzo 1997, n. 59 </a:t>
            </a:r>
            <a:r>
              <a:rPr lang="it-IT" sz="2000" b="1" dirty="0"/>
              <a:t>c.d. legge </a:t>
            </a:r>
            <a:r>
              <a:rPr lang="it-IT" sz="2000" b="1" dirty="0" err="1"/>
              <a:t>Bassanini</a:t>
            </a:r>
            <a:r>
              <a:rPr lang="it-IT" sz="2000" dirty="0"/>
              <a:t>) e, in particolare, dal </a:t>
            </a:r>
            <a:r>
              <a:rPr lang="it-IT" sz="2000" dirty="0" err="1"/>
              <a:t>D.Lgs.</a:t>
            </a:r>
            <a:r>
              <a:rPr lang="it-IT" sz="2000" dirty="0"/>
              <a:t> 3 febbraio 1993, n. 29; dal </a:t>
            </a:r>
            <a:r>
              <a:rPr lang="it-IT" sz="2000" dirty="0" err="1"/>
              <a:t>D.Lgs.</a:t>
            </a:r>
            <a:r>
              <a:rPr lang="it-IT" sz="2000" dirty="0"/>
              <a:t> 4 novembre 1997, n. 396; dal </a:t>
            </a:r>
            <a:r>
              <a:rPr lang="it-IT" sz="2000" dirty="0" err="1"/>
              <a:t>D.Lgs.</a:t>
            </a:r>
            <a:r>
              <a:rPr lang="it-IT" sz="2000" dirty="0"/>
              <a:t> 31 marzo 1998, n. 80 e dal </a:t>
            </a:r>
            <a:r>
              <a:rPr lang="it-IT" sz="2000" dirty="0" err="1"/>
              <a:t>D.Lgs.</a:t>
            </a:r>
            <a:r>
              <a:rPr lang="it-IT" sz="2000" dirty="0"/>
              <a:t> 29 ottobre 1998, n. 387.</a:t>
            </a:r>
            <a:endParaRPr sz="2000"/>
          </a:p>
        </p:txBody>
      </p:sp>
    </p:spTree>
    <p:extLst>
      <p:ext uri="{BB962C8B-B14F-4D97-AF65-F5344CB8AC3E}">
        <p14:creationId xmlns:p14="http://schemas.microsoft.com/office/powerpoint/2010/main" val="343036078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object 2"/>
          <p:cNvSpPr txBox="1">
            <a:spLocks noGrp="1"/>
          </p:cNvSpPr>
          <p:nvPr>
            <p:ph type="title"/>
          </p:nvPr>
        </p:nvSpPr>
        <p:spPr>
          <a:xfrm>
            <a:off x="2209800" y="1355468"/>
            <a:ext cx="8042176" cy="688737"/>
          </a:xfrm>
          <a:prstGeom prst="rect">
            <a:avLst/>
          </a:prstGeom>
        </p:spPr>
        <p:txBody>
          <a:bodyPr vert="horz" wrap="square" lIns="0" tIns="11516" rIns="0" bIns="0" rtlCol="0" anchor="ctr">
            <a:spAutoFit/>
          </a:bodyPr>
          <a:lstStyle/>
          <a:p>
            <a:pPr marL="11516" marR="4607" indent="213628" algn="ctr">
              <a:lnSpc>
                <a:spcPct val="100000"/>
              </a:lnSpc>
              <a:spcBef>
                <a:spcPts val="91"/>
              </a:spcBef>
            </a:pPr>
            <a:r>
              <a:rPr lang="it-IT" spc="9" dirty="0">
                <a:solidFill>
                  <a:srgbClr val="C00000"/>
                </a:solidFill>
                <a:latin typeface="+mn-lt"/>
              </a:rPr>
              <a:t>LA PRIVATIZZAZIONE</a:t>
            </a:r>
            <a:endParaRPr sz="3200" b="1" spc="9" dirty="0">
              <a:solidFill>
                <a:srgbClr val="C00000"/>
              </a:solidFill>
              <a:latin typeface="+mn-lt"/>
            </a:endParaRPr>
          </a:p>
        </p:txBody>
      </p:sp>
      <p:sp>
        <p:nvSpPr>
          <p:cNvPr id="11" name="CasellaDiTesto 10"/>
          <p:cNvSpPr txBox="1"/>
          <p:nvPr/>
        </p:nvSpPr>
        <p:spPr>
          <a:xfrm>
            <a:off x="2286000" y="2209801"/>
            <a:ext cx="7696200" cy="2554545"/>
          </a:xfrm>
          <a:prstGeom prst="rect">
            <a:avLst/>
          </a:prstGeom>
          <a:noFill/>
        </p:spPr>
        <p:txBody>
          <a:bodyPr wrap="square" rtlCol="0">
            <a:spAutoFit/>
          </a:bodyPr>
          <a:lstStyle/>
          <a:p>
            <a:pPr algn="just"/>
            <a:r>
              <a:rPr lang="it-IT" sz="2000" dirty="0"/>
              <a:t>La privatizzazione del pubblico impiego consiste essenzialmente: </a:t>
            </a:r>
          </a:p>
          <a:p>
            <a:pPr algn="just"/>
            <a:endParaRPr lang="it-IT" sz="2000" dirty="0"/>
          </a:p>
          <a:p>
            <a:pPr algn="just"/>
            <a:r>
              <a:rPr lang="it-IT" sz="2000" dirty="0"/>
              <a:t>• </a:t>
            </a:r>
            <a:r>
              <a:rPr lang="it-IT" sz="2000" b="1" dirty="0"/>
              <a:t>nell’applicazione delle disposizioni di diritto privato al rapporto di pubblico impiego</a:t>
            </a:r>
            <a:r>
              <a:rPr lang="it-IT" sz="2000" dirty="0"/>
              <a:t>; </a:t>
            </a:r>
          </a:p>
          <a:p>
            <a:pPr algn="just"/>
            <a:r>
              <a:rPr lang="it-IT" sz="2000" dirty="0"/>
              <a:t>• </a:t>
            </a:r>
            <a:r>
              <a:rPr lang="it-IT" sz="2000" b="1" dirty="0"/>
              <a:t>nell’applicabilità della disciplina della contrattazione collettiva</a:t>
            </a:r>
            <a:r>
              <a:rPr lang="it-IT" sz="2000" dirty="0"/>
              <a:t>; </a:t>
            </a:r>
          </a:p>
          <a:p>
            <a:pPr algn="just"/>
            <a:r>
              <a:rPr lang="it-IT" sz="2000" dirty="0"/>
              <a:t>• </a:t>
            </a:r>
            <a:r>
              <a:rPr lang="it-IT" sz="2000" b="1" dirty="0"/>
              <a:t>nell’assegnare alla pubblica amministrazione-datrice di lavoro i medesimi poteri di gestione del rapporto tipici del datore di lavoro privato</a:t>
            </a:r>
            <a:r>
              <a:rPr lang="it-IT" sz="2000" dirty="0"/>
              <a:t>.</a:t>
            </a:r>
            <a:endParaRPr sz="2000" u="sng"/>
          </a:p>
        </p:txBody>
      </p:sp>
    </p:spTree>
    <p:extLst>
      <p:ext uri="{BB962C8B-B14F-4D97-AF65-F5344CB8AC3E}">
        <p14:creationId xmlns:p14="http://schemas.microsoft.com/office/powerpoint/2010/main" val="18350128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BFFE5C-2A8F-0C82-7284-4221A2BF4B68}"/>
            </a:ext>
          </a:extLst>
        </p:cNvPr>
        <p:cNvGrpSpPr/>
        <p:nvPr/>
      </p:nvGrpSpPr>
      <p:grpSpPr>
        <a:xfrm>
          <a:off x="0" y="0"/>
          <a:ext cx="0" cy="0"/>
          <a:chOff x="0" y="0"/>
          <a:chExt cx="0" cy="0"/>
        </a:xfrm>
      </p:grpSpPr>
      <p:sp>
        <p:nvSpPr>
          <p:cNvPr id="8" name="object 2">
            <a:extLst>
              <a:ext uri="{FF2B5EF4-FFF2-40B4-BE49-F238E27FC236}">
                <a16:creationId xmlns:a16="http://schemas.microsoft.com/office/drawing/2014/main" id="{700ED9CC-F2CB-7DB1-6E6A-BC31CE5B077A}"/>
              </a:ext>
            </a:extLst>
          </p:cNvPr>
          <p:cNvSpPr txBox="1">
            <a:spLocks noGrp="1"/>
          </p:cNvSpPr>
          <p:nvPr>
            <p:ph type="title"/>
          </p:nvPr>
        </p:nvSpPr>
        <p:spPr>
          <a:xfrm>
            <a:off x="2168624" y="685801"/>
            <a:ext cx="8042176" cy="504071"/>
          </a:xfrm>
          <a:prstGeom prst="rect">
            <a:avLst/>
          </a:prstGeom>
        </p:spPr>
        <p:txBody>
          <a:bodyPr vert="horz" wrap="square" lIns="0" tIns="11516" rIns="0" bIns="0" rtlCol="0" anchor="ctr">
            <a:spAutoFit/>
          </a:bodyPr>
          <a:lstStyle/>
          <a:p>
            <a:pPr marL="11516" marR="4607" indent="213628" algn="ctr">
              <a:lnSpc>
                <a:spcPct val="100000"/>
              </a:lnSpc>
              <a:spcBef>
                <a:spcPts val="91"/>
              </a:spcBef>
            </a:pPr>
            <a:r>
              <a:rPr lang="it-IT" sz="3200" b="1" spc="9" dirty="0">
                <a:solidFill>
                  <a:srgbClr val="C00000"/>
                </a:solidFill>
                <a:latin typeface="+mn-lt"/>
              </a:rPr>
              <a:t>LE FONTI</a:t>
            </a:r>
            <a:endParaRPr sz="3200" b="1" spc="9" dirty="0">
              <a:solidFill>
                <a:srgbClr val="C00000"/>
              </a:solidFill>
              <a:latin typeface="+mn-lt"/>
            </a:endParaRPr>
          </a:p>
        </p:txBody>
      </p:sp>
      <p:sp>
        <p:nvSpPr>
          <p:cNvPr id="11" name="CasellaDiTesto 10">
            <a:extLst>
              <a:ext uri="{FF2B5EF4-FFF2-40B4-BE49-F238E27FC236}">
                <a16:creationId xmlns:a16="http://schemas.microsoft.com/office/drawing/2014/main" id="{BA9223A3-C34B-185E-0025-58305F8E93E8}"/>
              </a:ext>
            </a:extLst>
          </p:cNvPr>
          <p:cNvSpPr txBox="1"/>
          <p:nvPr/>
        </p:nvSpPr>
        <p:spPr>
          <a:xfrm>
            <a:off x="2019300" y="1581151"/>
            <a:ext cx="8153400" cy="4093428"/>
          </a:xfrm>
          <a:prstGeom prst="rect">
            <a:avLst/>
          </a:prstGeom>
          <a:noFill/>
        </p:spPr>
        <p:txBody>
          <a:bodyPr wrap="square" rtlCol="0">
            <a:spAutoFit/>
          </a:bodyPr>
          <a:lstStyle/>
          <a:p>
            <a:pPr algn="just"/>
            <a:r>
              <a:rPr lang="it-IT" sz="2000" b="1" dirty="0"/>
              <a:t>1) Costituzione: </a:t>
            </a:r>
          </a:p>
          <a:p>
            <a:pPr algn="just"/>
            <a:r>
              <a:rPr lang="it-IT" sz="2000" dirty="0"/>
              <a:t>-	Art. 1: il lavoro è posto a fondamento dell’Italia, quale Repubblica democratica fondata sul lavoro. </a:t>
            </a:r>
          </a:p>
          <a:p>
            <a:pPr algn="just"/>
            <a:r>
              <a:rPr lang="it-IT" sz="2000" dirty="0"/>
              <a:t>-	Art. 4:  la Repubblica riconosce a tutti i cittadini il diritto al lavoro e promuove le condizioni che rendano effettivo tale diritto. Ogni cittadino hai il dovere di svolgere, secondo le proprie possibilità e la propria scelta, un’attività che concorra al progresso materiale o spirituale della società.</a:t>
            </a:r>
          </a:p>
          <a:p>
            <a:pPr marL="342900" indent="-342900" algn="just">
              <a:buFontTx/>
              <a:buChar char="-"/>
            </a:pPr>
            <a:r>
              <a:rPr lang="it-IT" sz="2000" dirty="0"/>
              <a:t>Art. 35 a 40: sono norme a tutela del lavoro (ferie, malattia, donna lavoratrice, riposo, </a:t>
            </a:r>
            <a:r>
              <a:rPr lang="it-IT" sz="2000" dirty="0" err="1"/>
              <a:t>etc</a:t>
            </a:r>
            <a:r>
              <a:rPr lang="it-IT" sz="2000" dirty="0"/>
              <a:t>)</a:t>
            </a:r>
          </a:p>
          <a:p>
            <a:pPr algn="just"/>
            <a:endParaRPr lang="it-IT" sz="2000" dirty="0"/>
          </a:p>
          <a:p>
            <a:pPr algn="just"/>
            <a:r>
              <a:rPr lang="it-IT" sz="2000" b="1" dirty="0"/>
              <a:t>2) fonti interne</a:t>
            </a:r>
            <a:r>
              <a:rPr lang="it-IT" sz="2000" dirty="0"/>
              <a:t>: Codice Civile, la legislazione ordinaria (leggi ed atti aventi forza di legge), regolamenti di attuazione.</a:t>
            </a:r>
          </a:p>
          <a:p>
            <a:pPr algn="just"/>
            <a:endParaRPr lang="it-IT" sz="2000" dirty="0"/>
          </a:p>
        </p:txBody>
      </p:sp>
    </p:spTree>
    <p:extLst>
      <p:ext uri="{BB962C8B-B14F-4D97-AF65-F5344CB8AC3E}">
        <p14:creationId xmlns:p14="http://schemas.microsoft.com/office/powerpoint/2010/main" val="22109008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object 2"/>
          <p:cNvSpPr txBox="1">
            <a:spLocks noGrp="1"/>
          </p:cNvSpPr>
          <p:nvPr>
            <p:ph type="title"/>
          </p:nvPr>
        </p:nvSpPr>
        <p:spPr>
          <a:xfrm>
            <a:off x="2209800" y="1016914"/>
            <a:ext cx="8042176" cy="1365845"/>
          </a:xfrm>
          <a:prstGeom prst="rect">
            <a:avLst/>
          </a:prstGeom>
        </p:spPr>
        <p:txBody>
          <a:bodyPr vert="horz" wrap="square" lIns="0" tIns="11516" rIns="0" bIns="0" rtlCol="0" anchor="ctr">
            <a:spAutoFit/>
          </a:bodyPr>
          <a:lstStyle/>
          <a:p>
            <a:pPr marL="11516" marR="4607" indent="213628" algn="ctr">
              <a:lnSpc>
                <a:spcPct val="100000"/>
              </a:lnSpc>
              <a:spcBef>
                <a:spcPts val="91"/>
              </a:spcBef>
            </a:pPr>
            <a:r>
              <a:rPr lang="it-IT" spc="9" dirty="0">
                <a:solidFill>
                  <a:srgbClr val="C00000"/>
                </a:solidFill>
                <a:latin typeface="+mn-lt"/>
              </a:rPr>
              <a:t>IL TESTO UNICO SUL PUBBLICO IMPIEGO</a:t>
            </a:r>
            <a:endParaRPr sz="3200" b="1" spc="9" dirty="0">
              <a:solidFill>
                <a:srgbClr val="C00000"/>
              </a:solidFill>
              <a:latin typeface="+mn-lt"/>
            </a:endParaRPr>
          </a:p>
        </p:txBody>
      </p:sp>
      <p:sp>
        <p:nvSpPr>
          <p:cNvPr id="11" name="CasellaDiTesto 10"/>
          <p:cNvSpPr txBox="1"/>
          <p:nvPr/>
        </p:nvSpPr>
        <p:spPr>
          <a:xfrm>
            <a:off x="1981200" y="2209800"/>
            <a:ext cx="8153400" cy="3785652"/>
          </a:xfrm>
          <a:prstGeom prst="rect">
            <a:avLst/>
          </a:prstGeom>
          <a:noFill/>
        </p:spPr>
        <p:txBody>
          <a:bodyPr wrap="square" rtlCol="0">
            <a:spAutoFit/>
          </a:bodyPr>
          <a:lstStyle/>
          <a:p>
            <a:pPr algn="just"/>
            <a:r>
              <a:rPr lang="it-IT" sz="2000" dirty="0"/>
              <a:t>Il susseguirsi di provvedimenti che hanno modificato, integrato ed abrogato il </a:t>
            </a:r>
            <a:r>
              <a:rPr lang="it-IT" sz="2000" dirty="0" err="1"/>
              <a:t>D.Lgs.</a:t>
            </a:r>
            <a:r>
              <a:rPr lang="it-IT" sz="2000" dirty="0"/>
              <a:t> 3 febbraio 1993, n. 29 ha reso indispensabile l’elaborazione di un </a:t>
            </a:r>
            <a:r>
              <a:rPr lang="it-IT" sz="2000" u="sng" dirty="0"/>
              <a:t>testo legislativo che riordinasse l’intera disciplina del pubblico impiego</a:t>
            </a:r>
            <a:r>
              <a:rPr lang="it-IT" sz="2000" dirty="0"/>
              <a:t>. </a:t>
            </a:r>
          </a:p>
          <a:p>
            <a:pPr algn="just"/>
            <a:r>
              <a:rPr lang="it-IT" sz="2000" dirty="0"/>
              <a:t>A tale scopo è stato emanato il </a:t>
            </a:r>
            <a:r>
              <a:rPr lang="it-IT" sz="2000" dirty="0" err="1"/>
              <a:t>D.Lgs.</a:t>
            </a:r>
            <a:r>
              <a:rPr lang="it-IT" sz="2000" dirty="0"/>
              <a:t> 30 marzo 2001, n. 165. </a:t>
            </a:r>
          </a:p>
          <a:p>
            <a:pPr algn="just"/>
            <a:endParaRPr lang="it-IT" sz="2000" dirty="0"/>
          </a:p>
          <a:p>
            <a:pPr algn="just"/>
            <a:r>
              <a:rPr lang="it-IT" sz="2000" dirty="0"/>
              <a:t>La nuova riforma del pubblico impiego è intervenuta fondamentalmente su tre profili: </a:t>
            </a:r>
          </a:p>
          <a:p>
            <a:pPr marL="457200" indent="-457200" algn="just">
              <a:buAutoNum type="arabicPeriod"/>
            </a:pPr>
            <a:r>
              <a:rPr lang="it-IT" sz="2000" b="1" dirty="0"/>
              <a:t>la qualificazione giuridica degli atti di costituzione del rapporto di lavoro; </a:t>
            </a:r>
          </a:p>
          <a:p>
            <a:pPr marL="457200" indent="-457200" algn="just">
              <a:buAutoNum type="arabicPeriod"/>
            </a:pPr>
            <a:r>
              <a:rPr lang="it-IT" sz="2000" b="1" dirty="0"/>
              <a:t> la sua gestione ed estinzione; </a:t>
            </a:r>
          </a:p>
          <a:p>
            <a:pPr marL="457200" indent="-457200" algn="just">
              <a:buAutoNum type="arabicPeriod"/>
            </a:pPr>
            <a:r>
              <a:rPr lang="it-IT" sz="2000" b="1" dirty="0"/>
              <a:t>la competenza giurisdizionale sulle relative controversie ed infine le fonti normative del rapporto di lavoro.</a:t>
            </a:r>
            <a:endParaRPr sz="2000" b="1" u="sng"/>
          </a:p>
        </p:txBody>
      </p:sp>
    </p:spTree>
    <p:extLst>
      <p:ext uri="{BB962C8B-B14F-4D97-AF65-F5344CB8AC3E}">
        <p14:creationId xmlns:p14="http://schemas.microsoft.com/office/powerpoint/2010/main" val="184664025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object 2"/>
          <p:cNvSpPr txBox="1">
            <a:spLocks noGrp="1"/>
          </p:cNvSpPr>
          <p:nvPr>
            <p:ph type="title"/>
          </p:nvPr>
        </p:nvSpPr>
        <p:spPr>
          <a:xfrm>
            <a:off x="2209800" y="1016914"/>
            <a:ext cx="8042176" cy="1365845"/>
          </a:xfrm>
          <a:prstGeom prst="rect">
            <a:avLst/>
          </a:prstGeom>
        </p:spPr>
        <p:txBody>
          <a:bodyPr vert="horz" wrap="square" lIns="0" tIns="11516" rIns="0" bIns="0" rtlCol="0" anchor="ctr">
            <a:spAutoFit/>
          </a:bodyPr>
          <a:lstStyle/>
          <a:p>
            <a:pPr marL="11516" marR="4607" indent="213628" algn="ctr">
              <a:lnSpc>
                <a:spcPct val="100000"/>
              </a:lnSpc>
              <a:spcBef>
                <a:spcPts val="91"/>
              </a:spcBef>
            </a:pPr>
            <a:r>
              <a:rPr lang="it-IT" spc="9" dirty="0">
                <a:solidFill>
                  <a:srgbClr val="C00000"/>
                </a:solidFill>
                <a:latin typeface="+mn-lt"/>
              </a:rPr>
              <a:t>IL TESTO UNICO SUL PUBBLICO IMPIEGO</a:t>
            </a:r>
            <a:endParaRPr sz="3200" b="1" spc="9" dirty="0">
              <a:solidFill>
                <a:srgbClr val="C00000"/>
              </a:solidFill>
              <a:latin typeface="+mn-lt"/>
            </a:endParaRPr>
          </a:p>
        </p:txBody>
      </p:sp>
      <p:sp>
        <p:nvSpPr>
          <p:cNvPr id="11" name="CasellaDiTesto 10"/>
          <p:cNvSpPr txBox="1"/>
          <p:nvPr/>
        </p:nvSpPr>
        <p:spPr>
          <a:xfrm>
            <a:off x="1981200" y="2209800"/>
            <a:ext cx="8153400" cy="3785652"/>
          </a:xfrm>
          <a:prstGeom prst="rect">
            <a:avLst/>
          </a:prstGeom>
          <a:noFill/>
        </p:spPr>
        <p:txBody>
          <a:bodyPr wrap="square" rtlCol="0">
            <a:spAutoFit/>
          </a:bodyPr>
          <a:lstStyle/>
          <a:p>
            <a:pPr algn="just"/>
            <a:r>
              <a:rPr lang="it-IT" sz="2000" dirty="0"/>
              <a:t>Il </a:t>
            </a:r>
            <a:r>
              <a:rPr lang="it-IT" sz="2000" b="1" dirty="0" err="1"/>
              <a:t>D.Lgs.</a:t>
            </a:r>
            <a:r>
              <a:rPr lang="it-IT" sz="2000" b="1" dirty="0"/>
              <a:t> 30-03-2001, n.165 (c.d. Testo Unico sul pubblico impiego) </a:t>
            </a:r>
            <a:r>
              <a:rPr lang="it-IT" sz="2000" dirty="0"/>
              <a:t>ha consolidato il processo di privatizzazione del lavoro pubblico ed intende perseguire determinati obiettivi fondamentali: </a:t>
            </a:r>
          </a:p>
          <a:p>
            <a:pPr algn="just"/>
            <a:r>
              <a:rPr lang="it-IT" sz="2000" dirty="0"/>
              <a:t>• La crescita della efficienza delle amministrazioni ; </a:t>
            </a:r>
          </a:p>
          <a:p>
            <a:pPr algn="just"/>
            <a:r>
              <a:rPr lang="it-IT" sz="2000" dirty="0"/>
              <a:t>• La razionalizzazione del costo del lavoro pubblico; </a:t>
            </a:r>
          </a:p>
          <a:p>
            <a:pPr algn="just"/>
            <a:r>
              <a:rPr lang="it-IT" sz="2000" dirty="0"/>
              <a:t>• La migliore utilizzazione delle risorse umane. </a:t>
            </a:r>
          </a:p>
          <a:p>
            <a:pPr algn="just"/>
            <a:endParaRPr lang="it-IT" sz="2000" dirty="0"/>
          </a:p>
          <a:p>
            <a:pPr algn="just"/>
            <a:r>
              <a:rPr lang="it-IT" sz="2000" dirty="0"/>
              <a:t>Si passa da una disciplina rigorosamente unilaterale alla contrattazione collettiva. </a:t>
            </a:r>
          </a:p>
          <a:p>
            <a:pPr algn="just"/>
            <a:r>
              <a:rPr lang="it-IT" sz="2000" u="sng" dirty="0"/>
              <a:t>L’art.1, comma 2, D.Lgs</a:t>
            </a:r>
            <a:r>
              <a:rPr lang="it-IT" sz="2000" u="sng" dirty="0" err="1"/>
              <a:t>.165/2</a:t>
            </a:r>
            <a:r>
              <a:rPr lang="it-IT" sz="2000" u="sng" dirty="0"/>
              <a:t>001 precisa che per amministrazioni pubbliche si intendono tutte le amministrazioni dello Stato, ivi compresi gli istituti e scuole di ogni ordine e grado e le istituzioni educative.</a:t>
            </a:r>
            <a:endParaRPr sz="2000" u="sng"/>
          </a:p>
        </p:txBody>
      </p:sp>
    </p:spTree>
    <p:extLst>
      <p:ext uri="{BB962C8B-B14F-4D97-AF65-F5344CB8AC3E}">
        <p14:creationId xmlns:p14="http://schemas.microsoft.com/office/powerpoint/2010/main" val="217197422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object 2"/>
          <p:cNvSpPr txBox="1">
            <a:spLocks noGrp="1"/>
          </p:cNvSpPr>
          <p:nvPr>
            <p:ph type="title"/>
          </p:nvPr>
        </p:nvSpPr>
        <p:spPr>
          <a:xfrm>
            <a:off x="2209800" y="1016914"/>
            <a:ext cx="8042176" cy="1365845"/>
          </a:xfrm>
          <a:prstGeom prst="rect">
            <a:avLst/>
          </a:prstGeom>
        </p:spPr>
        <p:txBody>
          <a:bodyPr vert="horz" wrap="square" lIns="0" tIns="11516" rIns="0" bIns="0" rtlCol="0" anchor="ctr">
            <a:spAutoFit/>
          </a:bodyPr>
          <a:lstStyle/>
          <a:p>
            <a:pPr marL="11516" marR="4607" indent="213628" algn="ctr">
              <a:lnSpc>
                <a:spcPct val="100000"/>
              </a:lnSpc>
              <a:spcBef>
                <a:spcPts val="91"/>
              </a:spcBef>
            </a:pPr>
            <a:r>
              <a:rPr lang="it-IT" spc="9" dirty="0">
                <a:solidFill>
                  <a:srgbClr val="C00000"/>
                </a:solidFill>
                <a:latin typeface="+mn-lt"/>
              </a:rPr>
              <a:t>IL TESTO UNICO SUL PUBBLICO IMPIEGO</a:t>
            </a:r>
            <a:endParaRPr sz="3200" b="1" spc="9" dirty="0">
              <a:solidFill>
                <a:srgbClr val="C00000"/>
              </a:solidFill>
              <a:latin typeface="+mn-lt"/>
            </a:endParaRPr>
          </a:p>
        </p:txBody>
      </p:sp>
      <p:sp>
        <p:nvSpPr>
          <p:cNvPr id="11" name="CasellaDiTesto 10"/>
          <p:cNvSpPr txBox="1"/>
          <p:nvPr/>
        </p:nvSpPr>
        <p:spPr>
          <a:xfrm>
            <a:off x="1981200" y="2209801"/>
            <a:ext cx="8153400" cy="3477875"/>
          </a:xfrm>
          <a:prstGeom prst="rect">
            <a:avLst/>
          </a:prstGeom>
          <a:noFill/>
        </p:spPr>
        <p:txBody>
          <a:bodyPr wrap="square" rtlCol="0">
            <a:spAutoFit/>
          </a:bodyPr>
          <a:lstStyle/>
          <a:p>
            <a:pPr algn="just"/>
            <a:r>
              <a:rPr lang="it-IT" sz="2000" b="1" dirty="0"/>
              <a:t>L’art. 35 </a:t>
            </a:r>
            <a:r>
              <a:rPr lang="it-IT" sz="2000" b="1" dirty="0" err="1"/>
              <a:t>D.Lgs.</a:t>
            </a:r>
            <a:r>
              <a:rPr lang="it-IT" sz="2000" b="1" dirty="0"/>
              <a:t> n. 165/2001 </a:t>
            </a:r>
            <a:r>
              <a:rPr lang="it-IT" sz="2000" dirty="0"/>
              <a:t>stabilisce che “</a:t>
            </a:r>
            <a:r>
              <a:rPr lang="it-IT" sz="2000" i="1" dirty="0"/>
              <a:t>l’assunzione nelle pubbliche amministrazioni avviene con contratto individuale di lavoro</a:t>
            </a:r>
            <a:r>
              <a:rPr lang="it-IT" sz="2000" dirty="0"/>
              <a:t>”.</a:t>
            </a:r>
          </a:p>
          <a:p>
            <a:pPr algn="just"/>
            <a:r>
              <a:rPr lang="it-IT" sz="2000" dirty="0"/>
              <a:t> Pertanto il rapporto di lavoro con le P.A. si costituisce con le stesse modalità del rapporto di lavoro con un datore privato. Pertanto la P.A. non esercita più un potere pubblico ma bensì l’autonomia negoziale.</a:t>
            </a:r>
          </a:p>
          <a:p>
            <a:pPr algn="just"/>
            <a:endParaRPr lang="it-IT" sz="2000" u="sng" dirty="0"/>
          </a:p>
          <a:p>
            <a:pPr algn="just"/>
            <a:r>
              <a:rPr lang="it-IT" sz="2000" b="1" dirty="0"/>
              <a:t>L’art. 5 </a:t>
            </a:r>
            <a:r>
              <a:rPr lang="it-IT" sz="2000" b="1" dirty="0" err="1"/>
              <a:t>D.Lgs.</a:t>
            </a:r>
            <a:r>
              <a:rPr lang="it-IT" sz="2000" b="1" dirty="0"/>
              <a:t> n.165/2001 </a:t>
            </a:r>
            <a:r>
              <a:rPr lang="it-IT" sz="2000" dirty="0"/>
              <a:t>prevede </a:t>
            </a:r>
            <a:r>
              <a:rPr lang="it-IT" sz="2000" b="1" dirty="0"/>
              <a:t>il principio dell’autonomia negoziale </a:t>
            </a:r>
            <a:r>
              <a:rPr lang="it-IT" sz="2000" dirty="0"/>
              <a:t>che </a:t>
            </a:r>
            <a:r>
              <a:rPr lang="it-IT" sz="2000" b="1" dirty="0"/>
              <a:t> </a:t>
            </a:r>
            <a:r>
              <a:rPr lang="it-IT" sz="2000" dirty="0"/>
              <a:t>viene applicato anche alla gestione dell’intero rapporto di lavoro, gli atti che modificano o estinguono il rapporto (es. trasferimento, licenziamento) non sono più costituiti da provvedimenti amministrativi ma da atti di natura negoziale</a:t>
            </a:r>
            <a:endParaRPr sz="2000" u="sng"/>
          </a:p>
        </p:txBody>
      </p:sp>
    </p:spTree>
    <p:extLst>
      <p:ext uri="{BB962C8B-B14F-4D97-AF65-F5344CB8AC3E}">
        <p14:creationId xmlns:p14="http://schemas.microsoft.com/office/powerpoint/2010/main" val="209370891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object 2"/>
          <p:cNvSpPr txBox="1">
            <a:spLocks noGrp="1"/>
          </p:cNvSpPr>
          <p:nvPr>
            <p:ph type="title"/>
          </p:nvPr>
        </p:nvSpPr>
        <p:spPr>
          <a:xfrm>
            <a:off x="2209800" y="1016914"/>
            <a:ext cx="8042176" cy="1365845"/>
          </a:xfrm>
          <a:prstGeom prst="rect">
            <a:avLst/>
          </a:prstGeom>
        </p:spPr>
        <p:txBody>
          <a:bodyPr vert="horz" wrap="square" lIns="0" tIns="11516" rIns="0" bIns="0" rtlCol="0" anchor="ctr">
            <a:spAutoFit/>
          </a:bodyPr>
          <a:lstStyle/>
          <a:p>
            <a:pPr marL="11516" marR="4607" indent="213628" algn="ctr">
              <a:lnSpc>
                <a:spcPct val="100000"/>
              </a:lnSpc>
              <a:spcBef>
                <a:spcPts val="91"/>
              </a:spcBef>
            </a:pPr>
            <a:r>
              <a:rPr lang="it-IT" spc="9" dirty="0">
                <a:solidFill>
                  <a:srgbClr val="C00000"/>
                </a:solidFill>
                <a:latin typeface="+mn-lt"/>
              </a:rPr>
              <a:t>IL TESTO UNICO SUL PUBBLICO IMPIEGO</a:t>
            </a:r>
            <a:endParaRPr sz="3200" b="1" spc="9" dirty="0">
              <a:solidFill>
                <a:srgbClr val="C00000"/>
              </a:solidFill>
              <a:latin typeface="+mn-lt"/>
            </a:endParaRPr>
          </a:p>
        </p:txBody>
      </p:sp>
      <p:sp>
        <p:nvSpPr>
          <p:cNvPr id="11" name="CasellaDiTesto 10"/>
          <p:cNvSpPr txBox="1"/>
          <p:nvPr/>
        </p:nvSpPr>
        <p:spPr>
          <a:xfrm>
            <a:off x="1981200" y="2209800"/>
            <a:ext cx="8153400" cy="4093428"/>
          </a:xfrm>
          <a:prstGeom prst="rect">
            <a:avLst/>
          </a:prstGeom>
          <a:noFill/>
        </p:spPr>
        <p:txBody>
          <a:bodyPr wrap="square" rtlCol="0">
            <a:spAutoFit/>
          </a:bodyPr>
          <a:lstStyle/>
          <a:p>
            <a:pPr algn="just"/>
            <a:r>
              <a:rPr lang="it-IT" sz="2000" b="1" dirty="0"/>
              <a:t>L’art. 63 </a:t>
            </a:r>
            <a:r>
              <a:rPr lang="it-IT" sz="2000" b="1" dirty="0" err="1"/>
              <a:t>D.Lgs.</a:t>
            </a:r>
            <a:r>
              <a:rPr lang="it-IT" sz="2000" b="1" dirty="0"/>
              <a:t> n. 165/2001 </a:t>
            </a:r>
            <a:r>
              <a:rPr lang="it-IT" sz="2000" dirty="0"/>
              <a:t>devolve le controversie inerenti i rapporti di lavoro alle dipendenze delle pubbliche amministrazioni </a:t>
            </a:r>
            <a:r>
              <a:rPr lang="it-IT" sz="2000" u="sng" dirty="0"/>
              <a:t>al giudice del lavoro</a:t>
            </a:r>
            <a:r>
              <a:rPr lang="it-IT" sz="2000" dirty="0"/>
              <a:t>, sottraendole quindi alla giurisdizione esclusiva del giudice amministrativo.</a:t>
            </a:r>
          </a:p>
          <a:p>
            <a:pPr algn="just"/>
            <a:endParaRPr lang="it-IT" sz="2000" dirty="0"/>
          </a:p>
          <a:p>
            <a:pPr algn="just"/>
            <a:r>
              <a:rPr lang="it-IT" sz="2000" b="1" dirty="0"/>
              <a:t>L’art. 2 </a:t>
            </a:r>
            <a:r>
              <a:rPr lang="it-IT" sz="2000" b="1" dirty="0" err="1"/>
              <a:t>D.Lgs.</a:t>
            </a:r>
            <a:r>
              <a:rPr lang="it-IT" sz="2000" b="1" dirty="0"/>
              <a:t> n. 165/2001 </a:t>
            </a:r>
            <a:r>
              <a:rPr lang="it-IT" sz="2000" dirty="0"/>
              <a:t>contempla sia </a:t>
            </a:r>
            <a:r>
              <a:rPr lang="it-IT" sz="2000" u="sng" dirty="0"/>
              <a:t>la contrattualizzazione</a:t>
            </a:r>
            <a:r>
              <a:rPr lang="it-IT" sz="2000" dirty="0"/>
              <a:t>, con riferimento alle fonti che regolano il rapporto di lavoro, </a:t>
            </a:r>
            <a:r>
              <a:rPr lang="it-IT" sz="2000" u="sng" dirty="0"/>
              <a:t>sia la privatizzazione </a:t>
            </a:r>
            <a:r>
              <a:rPr lang="it-IT" sz="2000" dirty="0"/>
              <a:t>con riguardo ai contenuti della disciplina. Ciò significa da una parte che i contratti collettivi di lavoro costituiscono una fonte diretta di disciplina del rapporto, immediatamente efficaci nei confronti dei destinatari, e dall’altra parte che il rapporto di lavoro oltre ad essere disciplinato dai contratti collettivi e individuali, viene regolato anche dalle disposizioni del codice civile e dalle altre leggi speciali inerenti i rapporti di lavoro subordinato nell’impresa</a:t>
            </a:r>
            <a:r>
              <a:rPr lang="it-IT" sz="2000" u="sng" dirty="0"/>
              <a:t>.</a:t>
            </a:r>
            <a:endParaRPr sz="2000" u="sng"/>
          </a:p>
        </p:txBody>
      </p:sp>
    </p:spTree>
    <p:extLst>
      <p:ext uri="{BB962C8B-B14F-4D97-AF65-F5344CB8AC3E}">
        <p14:creationId xmlns:p14="http://schemas.microsoft.com/office/powerpoint/2010/main" val="400124639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object 2"/>
          <p:cNvSpPr txBox="1">
            <a:spLocks noGrp="1"/>
          </p:cNvSpPr>
          <p:nvPr>
            <p:ph type="title"/>
          </p:nvPr>
        </p:nvSpPr>
        <p:spPr>
          <a:xfrm>
            <a:off x="2209800" y="1355468"/>
            <a:ext cx="8042176" cy="688737"/>
          </a:xfrm>
          <a:prstGeom prst="rect">
            <a:avLst/>
          </a:prstGeom>
        </p:spPr>
        <p:txBody>
          <a:bodyPr vert="horz" wrap="square" lIns="0" tIns="11516" rIns="0" bIns="0" rtlCol="0" anchor="ctr">
            <a:spAutoFit/>
          </a:bodyPr>
          <a:lstStyle/>
          <a:p>
            <a:pPr marL="11516" marR="4607" indent="213628" algn="ctr">
              <a:lnSpc>
                <a:spcPct val="100000"/>
              </a:lnSpc>
              <a:spcBef>
                <a:spcPts val="91"/>
              </a:spcBef>
            </a:pPr>
            <a:r>
              <a:rPr lang="it-IT" spc="9" dirty="0">
                <a:solidFill>
                  <a:srgbClr val="C00000"/>
                </a:solidFill>
                <a:latin typeface="+mn-lt"/>
              </a:rPr>
              <a:t>LA RIFORMA BRUNETTA</a:t>
            </a:r>
            <a:endParaRPr sz="3200" b="1" spc="9" dirty="0">
              <a:solidFill>
                <a:srgbClr val="C00000"/>
              </a:solidFill>
              <a:latin typeface="+mn-lt"/>
            </a:endParaRPr>
          </a:p>
        </p:txBody>
      </p:sp>
      <p:sp>
        <p:nvSpPr>
          <p:cNvPr id="11" name="CasellaDiTesto 10"/>
          <p:cNvSpPr txBox="1"/>
          <p:nvPr/>
        </p:nvSpPr>
        <p:spPr>
          <a:xfrm>
            <a:off x="1981200" y="2209801"/>
            <a:ext cx="8153400" cy="3477875"/>
          </a:xfrm>
          <a:prstGeom prst="rect">
            <a:avLst/>
          </a:prstGeom>
          <a:noFill/>
        </p:spPr>
        <p:txBody>
          <a:bodyPr wrap="square" rtlCol="0">
            <a:spAutoFit/>
          </a:bodyPr>
          <a:lstStyle/>
          <a:p>
            <a:pPr algn="just"/>
            <a:r>
              <a:rPr lang="it-IT" sz="2200" dirty="0"/>
              <a:t>La </a:t>
            </a:r>
            <a:r>
              <a:rPr lang="it-IT" sz="2200" b="1" dirty="0"/>
              <a:t>Legge 4 marzo 2009, n.15 </a:t>
            </a:r>
            <a:r>
              <a:rPr lang="it-IT" sz="2200" dirty="0"/>
              <a:t>e il relativo </a:t>
            </a:r>
            <a:r>
              <a:rPr lang="it-IT" sz="2200" b="1" dirty="0"/>
              <a:t>decreto attuativo </a:t>
            </a:r>
            <a:r>
              <a:rPr lang="it-IT" sz="2200" b="1" dirty="0" err="1"/>
              <a:t>D.Lgs.</a:t>
            </a:r>
            <a:r>
              <a:rPr lang="it-IT" sz="2200" b="1" dirty="0"/>
              <a:t> 27- 10-2009 n. 150, c.d. riforma Brunetta</a:t>
            </a:r>
            <a:r>
              <a:rPr lang="it-IT" sz="2200" dirty="0"/>
              <a:t>, hanno rivoluzionato in funzionamento della pubblica amministrazione italiana. </a:t>
            </a:r>
          </a:p>
          <a:p>
            <a:pPr algn="just"/>
            <a:endParaRPr lang="it-IT" sz="2200" dirty="0"/>
          </a:p>
          <a:p>
            <a:pPr algn="just"/>
            <a:r>
              <a:rPr lang="it-IT" sz="2200" dirty="0"/>
              <a:t>Gli aspetti fondamentali di tale Riforma sono: </a:t>
            </a:r>
          </a:p>
          <a:p>
            <a:pPr algn="just"/>
            <a:r>
              <a:rPr lang="it-IT" sz="2200" dirty="0"/>
              <a:t>• Il principio di trasparenza e la valutazione della performance lavorativa </a:t>
            </a:r>
          </a:p>
          <a:p>
            <a:pPr algn="just"/>
            <a:r>
              <a:rPr lang="it-IT" sz="2200" dirty="0"/>
              <a:t>• La valorizzazione del merito e gli strumenti di </a:t>
            </a:r>
            <a:r>
              <a:rPr lang="it-IT" sz="2200" dirty="0" err="1"/>
              <a:t>premialità</a:t>
            </a:r>
            <a:r>
              <a:rPr lang="it-IT" sz="2200" dirty="0"/>
              <a:t> </a:t>
            </a:r>
          </a:p>
          <a:p>
            <a:pPr algn="just"/>
            <a:r>
              <a:rPr lang="it-IT" sz="2200" dirty="0"/>
              <a:t>• Le innovazioni in materia di dirigenza e di contrattazione collettiva </a:t>
            </a:r>
          </a:p>
          <a:p>
            <a:pPr algn="just"/>
            <a:r>
              <a:rPr lang="it-IT" sz="2200" dirty="0"/>
              <a:t>• Le sanzioni disciplinari e le responsabilità dei pubblici dipendenti.</a:t>
            </a:r>
            <a:endParaRPr sz="2200" u="sng" dirty="0"/>
          </a:p>
        </p:txBody>
      </p:sp>
    </p:spTree>
    <p:extLst>
      <p:ext uri="{BB962C8B-B14F-4D97-AF65-F5344CB8AC3E}">
        <p14:creationId xmlns:p14="http://schemas.microsoft.com/office/powerpoint/2010/main" val="409310657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object 2"/>
          <p:cNvSpPr txBox="1">
            <a:spLocks noGrp="1"/>
          </p:cNvSpPr>
          <p:nvPr>
            <p:ph type="title"/>
          </p:nvPr>
        </p:nvSpPr>
        <p:spPr>
          <a:xfrm>
            <a:off x="2209800" y="1355468"/>
            <a:ext cx="8042176" cy="688737"/>
          </a:xfrm>
          <a:prstGeom prst="rect">
            <a:avLst/>
          </a:prstGeom>
        </p:spPr>
        <p:txBody>
          <a:bodyPr vert="horz" wrap="square" lIns="0" tIns="11516" rIns="0" bIns="0" rtlCol="0" anchor="ctr">
            <a:spAutoFit/>
          </a:bodyPr>
          <a:lstStyle/>
          <a:p>
            <a:pPr marL="11516" marR="4607" indent="213628" algn="ctr">
              <a:lnSpc>
                <a:spcPct val="100000"/>
              </a:lnSpc>
              <a:spcBef>
                <a:spcPts val="91"/>
              </a:spcBef>
            </a:pPr>
            <a:r>
              <a:rPr lang="it-IT" spc="9" dirty="0">
                <a:solidFill>
                  <a:srgbClr val="C00000"/>
                </a:solidFill>
                <a:latin typeface="+mn-lt"/>
              </a:rPr>
              <a:t>SUCCESSIVE MANOVRE</a:t>
            </a:r>
            <a:endParaRPr sz="3200" b="1" spc="9" dirty="0">
              <a:solidFill>
                <a:srgbClr val="C00000"/>
              </a:solidFill>
              <a:latin typeface="+mn-lt"/>
            </a:endParaRPr>
          </a:p>
        </p:txBody>
      </p:sp>
      <p:sp>
        <p:nvSpPr>
          <p:cNvPr id="11" name="CasellaDiTesto 10"/>
          <p:cNvSpPr txBox="1"/>
          <p:nvPr/>
        </p:nvSpPr>
        <p:spPr>
          <a:xfrm>
            <a:off x="1981200" y="2209801"/>
            <a:ext cx="8153400" cy="3139321"/>
          </a:xfrm>
          <a:prstGeom prst="rect">
            <a:avLst/>
          </a:prstGeom>
          <a:noFill/>
        </p:spPr>
        <p:txBody>
          <a:bodyPr wrap="square" rtlCol="0">
            <a:spAutoFit/>
          </a:bodyPr>
          <a:lstStyle/>
          <a:p>
            <a:pPr algn="just"/>
            <a:r>
              <a:rPr lang="it-IT" sz="2200" dirty="0"/>
              <a:t>Per ridurre i costi del settore pubblico si sono susseguite le manovre economiche: </a:t>
            </a:r>
          </a:p>
          <a:p>
            <a:pPr algn="just">
              <a:buFont typeface="Arial" pitchFamily="34" charset="0"/>
              <a:buChar char="•"/>
            </a:pPr>
            <a:r>
              <a:rPr lang="it-IT" sz="2200" dirty="0"/>
              <a:t> D.L.95/2012 convertito in Legge 135/2012 (c.d. </a:t>
            </a:r>
            <a:r>
              <a:rPr lang="it-IT" sz="2200" i="1" dirty="0" err="1"/>
              <a:t>spending</a:t>
            </a:r>
            <a:r>
              <a:rPr lang="it-IT" sz="2200" i="1" dirty="0"/>
              <a:t> </a:t>
            </a:r>
            <a:r>
              <a:rPr lang="it-IT" sz="2200" i="1" dirty="0" err="1"/>
              <a:t>review</a:t>
            </a:r>
            <a:r>
              <a:rPr lang="it-IT" sz="2200" dirty="0"/>
              <a:t>); </a:t>
            </a:r>
          </a:p>
          <a:p>
            <a:pPr algn="just">
              <a:buFont typeface="Arial" pitchFamily="34" charset="0"/>
              <a:buChar char="•"/>
            </a:pPr>
            <a:r>
              <a:rPr lang="it-IT" sz="2200" dirty="0"/>
              <a:t> D.L. 101/2013 convertito in Legge 125/2013 (c.d. decreto salva precari). </a:t>
            </a:r>
          </a:p>
          <a:p>
            <a:pPr algn="just"/>
            <a:endParaRPr lang="it-IT" sz="2200" dirty="0"/>
          </a:p>
          <a:p>
            <a:pPr algn="just"/>
            <a:r>
              <a:rPr lang="it-IT" sz="2200" dirty="0"/>
              <a:t>Per il recupero della legalità e dell’integrità nell'organizzazione degli apparati pubblici: la L. 190/2012 (c.d. legge anticorruzione) e il D.P.R. 62/2013 (nuovo codice di comportamento dei pubblici dipendenti).</a:t>
            </a:r>
            <a:endParaRPr sz="2200" u="sng"/>
          </a:p>
        </p:txBody>
      </p:sp>
    </p:spTree>
    <p:extLst>
      <p:ext uri="{BB962C8B-B14F-4D97-AF65-F5344CB8AC3E}">
        <p14:creationId xmlns:p14="http://schemas.microsoft.com/office/powerpoint/2010/main" val="2950727207"/>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object 2"/>
          <p:cNvSpPr txBox="1">
            <a:spLocks noGrp="1"/>
          </p:cNvSpPr>
          <p:nvPr>
            <p:ph type="title"/>
          </p:nvPr>
        </p:nvSpPr>
        <p:spPr>
          <a:xfrm>
            <a:off x="2209800" y="1355468"/>
            <a:ext cx="8042176" cy="688737"/>
          </a:xfrm>
          <a:prstGeom prst="rect">
            <a:avLst/>
          </a:prstGeom>
        </p:spPr>
        <p:txBody>
          <a:bodyPr vert="horz" wrap="square" lIns="0" tIns="11516" rIns="0" bIns="0" rtlCol="0" anchor="ctr">
            <a:spAutoFit/>
          </a:bodyPr>
          <a:lstStyle/>
          <a:p>
            <a:pPr marL="11516" marR="4607" indent="213628" algn="ctr">
              <a:lnSpc>
                <a:spcPct val="100000"/>
              </a:lnSpc>
              <a:spcBef>
                <a:spcPts val="91"/>
              </a:spcBef>
            </a:pPr>
            <a:r>
              <a:rPr lang="it-IT" spc="9" dirty="0">
                <a:solidFill>
                  <a:srgbClr val="C00000"/>
                </a:solidFill>
                <a:latin typeface="+mn-lt"/>
              </a:rPr>
              <a:t>LA RIFORMA MADIA</a:t>
            </a:r>
            <a:endParaRPr sz="3200" b="1" spc="9" dirty="0">
              <a:solidFill>
                <a:srgbClr val="C00000"/>
              </a:solidFill>
              <a:latin typeface="+mn-lt"/>
            </a:endParaRPr>
          </a:p>
        </p:txBody>
      </p:sp>
      <p:sp>
        <p:nvSpPr>
          <p:cNvPr id="11" name="CasellaDiTesto 10"/>
          <p:cNvSpPr txBox="1"/>
          <p:nvPr/>
        </p:nvSpPr>
        <p:spPr>
          <a:xfrm>
            <a:off x="1981200" y="2209800"/>
            <a:ext cx="8153400" cy="3785652"/>
          </a:xfrm>
          <a:prstGeom prst="rect">
            <a:avLst/>
          </a:prstGeom>
          <a:noFill/>
        </p:spPr>
        <p:txBody>
          <a:bodyPr wrap="square" rtlCol="0">
            <a:spAutoFit/>
          </a:bodyPr>
          <a:lstStyle/>
          <a:p>
            <a:pPr algn="just"/>
            <a:r>
              <a:rPr lang="it-IT" sz="2000" dirty="0"/>
              <a:t>Il </a:t>
            </a:r>
            <a:r>
              <a:rPr lang="it-IT" sz="2000" b="1" dirty="0"/>
              <a:t>D.L. 90/2014, </a:t>
            </a:r>
            <a:r>
              <a:rPr lang="it-IT" sz="2000" b="1" dirty="0" err="1"/>
              <a:t>conv</a:t>
            </a:r>
            <a:r>
              <a:rPr lang="it-IT" sz="2000" b="1" dirty="0"/>
              <a:t>. in L.114/2014, c.d. riforma Madia</a:t>
            </a:r>
            <a:r>
              <a:rPr lang="it-IT" sz="2000" dirty="0"/>
              <a:t>, punta all’esigenza di ridurre i costi, alla semplificazione amministrativa, al contrasto dei fenomeni di corruzione e di infrazioni disciplinari: </a:t>
            </a:r>
            <a:r>
              <a:rPr lang="it-IT" sz="2000" b="1" dirty="0"/>
              <a:t>legge delega n.124/2015 </a:t>
            </a:r>
            <a:r>
              <a:rPr lang="it-IT" sz="2000" dirty="0"/>
              <a:t>e i suoi </a:t>
            </a:r>
            <a:r>
              <a:rPr lang="it-IT" sz="2000" b="1" dirty="0"/>
              <a:t>decreti correttivi </a:t>
            </a:r>
            <a:r>
              <a:rPr lang="it-IT" sz="2000" b="1" dirty="0" err="1"/>
              <a:t>D.Lgs.</a:t>
            </a:r>
            <a:r>
              <a:rPr lang="it-IT" sz="2000" b="1" dirty="0"/>
              <a:t> 75/2017 e </a:t>
            </a:r>
            <a:r>
              <a:rPr lang="it-IT" sz="2000" b="1" dirty="0" err="1"/>
              <a:t>D.Lgs.</a:t>
            </a:r>
            <a:r>
              <a:rPr lang="it-IT" sz="2000" b="1" dirty="0"/>
              <a:t> 74/2017 </a:t>
            </a:r>
            <a:r>
              <a:rPr lang="it-IT" sz="2000" dirty="0"/>
              <a:t>(performance). </a:t>
            </a:r>
          </a:p>
          <a:p>
            <a:pPr algn="just"/>
            <a:r>
              <a:rPr lang="it-IT" sz="2000" dirty="0"/>
              <a:t>Tra le novità introdotte con il </a:t>
            </a:r>
            <a:r>
              <a:rPr lang="it-IT" sz="2000" dirty="0" err="1"/>
              <a:t>D.Lgs.</a:t>
            </a:r>
            <a:r>
              <a:rPr lang="it-IT" sz="2000" dirty="0"/>
              <a:t> 75/2017: </a:t>
            </a:r>
          </a:p>
          <a:p>
            <a:pPr marL="457200" indent="-457200" algn="just">
              <a:buAutoNum type="alphaLcParenR"/>
            </a:pPr>
            <a:r>
              <a:rPr lang="it-IT" sz="2000" dirty="0"/>
              <a:t>Piano triennale dei fabbisogni per la dotazione organica; </a:t>
            </a:r>
          </a:p>
          <a:p>
            <a:pPr marL="457200" indent="-457200" algn="just">
              <a:buAutoNum type="alphaLcParenR"/>
            </a:pPr>
            <a:r>
              <a:rPr lang="it-IT" sz="2000" dirty="0"/>
              <a:t>Tempistica dell’azione disciplinare; </a:t>
            </a:r>
          </a:p>
          <a:p>
            <a:pPr marL="457200" indent="-457200" algn="just">
              <a:buAutoNum type="alphaLcParenR"/>
            </a:pPr>
            <a:r>
              <a:rPr lang="it-IT" sz="2000" dirty="0"/>
              <a:t>Nuove infrazioni disciplinari che comportano il licenziamento; </a:t>
            </a:r>
          </a:p>
          <a:p>
            <a:pPr marL="457200" indent="-457200" algn="just">
              <a:buAutoNum type="alphaLcParenR"/>
            </a:pPr>
            <a:r>
              <a:rPr lang="it-IT" sz="2000" dirty="0"/>
              <a:t>Valorizzazione dell’esperienza professionale e della conoscenza delle lingue straniere; </a:t>
            </a:r>
          </a:p>
          <a:p>
            <a:pPr marL="457200" indent="-457200" algn="just">
              <a:buAutoNum type="alphaLcParenR"/>
            </a:pPr>
            <a:r>
              <a:rPr lang="it-IT" sz="2000" dirty="0"/>
              <a:t>Indennizzo per licenziamento illegittimo (</a:t>
            </a:r>
            <a:r>
              <a:rPr lang="it-IT" sz="2000" dirty="0" err="1"/>
              <a:t>max</a:t>
            </a:r>
            <a:r>
              <a:rPr lang="it-IT" sz="2000" dirty="0"/>
              <a:t> 24 mensilità); </a:t>
            </a:r>
          </a:p>
          <a:p>
            <a:pPr marL="457200" indent="-457200" algn="just">
              <a:buAutoNum type="alphaLcParenR"/>
            </a:pPr>
            <a:r>
              <a:rPr lang="it-IT" sz="2000" dirty="0"/>
              <a:t>Integrazione dei soggetti disabili</a:t>
            </a:r>
            <a:endParaRPr sz="2000" u="sng" dirty="0"/>
          </a:p>
        </p:txBody>
      </p:sp>
    </p:spTree>
    <p:extLst>
      <p:ext uri="{BB962C8B-B14F-4D97-AF65-F5344CB8AC3E}">
        <p14:creationId xmlns:p14="http://schemas.microsoft.com/office/powerpoint/2010/main" val="135371725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1646AE-B6A4-EC4C-79C4-022E5FAD1C1B}"/>
            </a:ext>
          </a:extLst>
        </p:cNvPr>
        <p:cNvGrpSpPr/>
        <p:nvPr/>
      </p:nvGrpSpPr>
      <p:grpSpPr>
        <a:xfrm>
          <a:off x="0" y="0"/>
          <a:ext cx="0" cy="0"/>
          <a:chOff x="0" y="0"/>
          <a:chExt cx="0" cy="0"/>
        </a:xfrm>
      </p:grpSpPr>
      <p:sp>
        <p:nvSpPr>
          <p:cNvPr id="8" name="object 2">
            <a:extLst>
              <a:ext uri="{FF2B5EF4-FFF2-40B4-BE49-F238E27FC236}">
                <a16:creationId xmlns:a16="http://schemas.microsoft.com/office/drawing/2014/main" id="{48AE52FC-C973-F7D1-6462-9680E5C8F571}"/>
              </a:ext>
            </a:extLst>
          </p:cNvPr>
          <p:cNvSpPr txBox="1">
            <a:spLocks noGrp="1"/>
          </p:cNvSpPr>
          <p:nvPr>
            <p:ph type="title"/>
          </p:nvPr>
        </p:nvSpPr>
        <p:spPr>
          <a:xfrm>
            <a:off x="2209800" y="1355468"/>
            <a:ext cx="8042176" cy="688737"/>
          </a:xfrm>
          <a:prstGeom prst="rect">
            <a:avLst/>
          </a:prstGeom>
        </p:spPr>
        <p:txBody>
          <a:bodyPr vert="horz" wrap="square" lIns="0" tIns="11516" rIns="0" bIns="0" rtlCol="0" anchor="ctr">
            <a:spAutoFit/>
          </a:bodyPr>
          <a:lstStyle/>
          <a:p>
            <a:pPr marL="11516" marR="4607" indent="213628" algn="ctr">
              <a:lnSpc>
                <a:spcPct val="100000"/>
              </a:lnSpc>
              <a:spcBef>
                <a:spcPts val="91"/>
              </a:spcBef>
            </a:pPr>
            <a:r>
              <a:rPr lang="it-IT" spc="9" dirty="0">
                <a:solidFill>
                  <a:srgbClr val="C00000"/>
                </a:solidFill>
                <a:latin typeface="+mn-lt"/>
              </a:rPr>
              <a:t>LA RIFORMA MADIA</a:t>
            </a:r>
            <a:endParaRPr sz="3200" b="1" spc="9" dirty="0">
              <a:solidFill>
                <a:srgbClr val="C00000"/>
              </a:solidFill>
              <a:latin typeface="+mn-lt"/>
            </a:endParaRPr>
          </a:p>
        </p:txBody>
      </p:sp>
      <p:sp>
        <p:nvSpPr>
          <p:cNvPr id="11" name="CasellaDiTesto 10">
            <a:extLst>
              <a:ext uri="{FF2B5EF4-FFF2-40B4-BE49-F238E27FC236}">
                <a16:creationId xmlns:a16="http://schemas.microsoft.com/office/drawing/2014/main" id="{A67AD542-0D72-CC95-8DF5-7B62911C94E5}"/>
              </a:ext>
            </a:extLst>
          </p:cNvPr>
          <p:cNvSpPr txBox="1"/>
          <p:nvPr/>
        </p:nvSpPr>
        <p:spPr>
          <a:xfrm>
            <a:off x="1981200" y="2209800"/>
            <a:ext cx="8153400" cy="3785652"/>
          </a:xfrm>
          <a:prstGeom prst="rect">
            <a:avLst/>
          </a:prstGeom>
          <a:noFill/>
        </p:spPr>
        <p:txBody>
          <a:bodyPr wrap="square" rtlCol="0">
            <a:spAutoFit/>
          </a:bodyPr>
          <a:lstStyle/>
          <a:p>
            <a:pPr algn="just"/>
            <a:r>
              <a:rPr lang="it-IT" sz="2000" dirty="0"/>
              <a:t>Il </a:t>
            </a:r>
            <a:r>
              <a:rPr lang="it-IT" sz="2000" b="1" dirty="0"/>
              <a:t>D.L. 90/2014, </a:t>
            </a:r>
            <a:r>
              <a:rPr lang="it-IT" sz="2000" b="1" dirty="0" err="1"/>
              <a:t>conv</a:t>
            </a:r>
            <a:r>
              <a:rPr lang="it-IT" sz="2000" b="1" dirty="0"/>
              <a:t>. in L.114/2014, c.d. riforma Madia</a:t>
            </a:r>
            <a:r>
              <a:rPr lang="it-IT" sz="2000" dirty="0"/>
              <a:t>, punta all’esigenza di ridurre i costi, alla semplificazione amministrativa, al contrasto dei fenomeni di corruzione e di infrazioni disciplinari: </a:t>
            </a:r>
            <a:r>
              <a:rPr lang="it-IT" sz="2000" b="1" dirty="0"/>
              <a:t>legge delega n.124/2015 </a:t>
            </a:r>
            <a:r>
              <a:rPr lang="it-IT" sz="2000" dirty="0"/>
              <a:t>e i suoi </a:t>
            </a:r>
            <a:r>
              <a:rPr lang="it-IT" sz="2000" b="1" dirty="0"/>
              <a:t>decreti correttivi </a:t>
            </a:r>
            <a:r>
              <a:rPr lang="it-IT" sz="2000" b="1" dirty="0" err="1"/>
              <a:t>D.Lgs.</a:t>
            </a:r>
            <a:r>
              <a:rPr lang="it-IT" sz="2000" b="1" dirty="0"/>
              <a:t> 75/2017 e </a:t>
            </a:r>
            <a:r>
              <a:rPr lang="it-IT" sz="2000" b="1" dirty="0" err="1"/>
              <a:t>D.Lgs.</a:t>
            </a:r>
            <a:r>
              <a:rPr lang="it-IT" sz="2000" b="1" dirty="0"/>
              <a:t> 74/2017 </a:t>
            </a:r>
            <a:r>
              <a:rPr lang="it-IT" sz="2000" dirty="0"/>
              <a:t>(performance). </a:t>
            </a:r>
          </a:p>
          <a:p>
            <a:pPr algn="just"/>
            <a:r>
              <a:rPr lang="it-IT" sz="2000" dirty="0"/>
              <a:t>Tra le novità introdotte con il </a:t>
            </a:r>
            <a:r>
              <a:rPr lang="it-IT" sz="2000" dirty="0" err="1"/>
              <a:t>D.Lgs.</a:t>
            </a:r>
            <a:r>
              <a:rPr lang="it-IT" sz="2000" dirty="0"/>
              <a:t> 75/2017: </a:t>
            </a:r>
          </a:p>
          <a:p>
            <a:pPr marL="457200" indent="-457200" algn="just">
              <a:buAutoNum type="alphaLcParenR"/>
            </a:pPr>
            <a:r>
              <a:rPr lang="it-IT" sz="2000" dirty="0"/>
              <a:t>Piano triennale dei fabbisogni per la dotazione organica; </a:t>
            </a:r>
          </a:p>
          <a:p>
            <a:pPr marL="457200" indent="-457200" algn="just">
              <a:buAutoNum type="alphaLcParenR"/>
            </a:pPr>
            <a:r>
              <a:rPr lang="it-IT" sz="2000" dirty="0"/>
              <a:t>Tempistica dell’azione disciplinare; </a:t>
            </a:r>
          </a:p>
          <a:p>
            <a:pPr marL="457200" indent="-457200" algn="just">
              <a:buAutoNum type="alphaLcParenR"/>
            </a:pPr>
            <a:r>
              <a:rPr lang="it-IT" sz="2000" dirty="0"/>
              <a:t>Nuove infrazioni disciplinari che comportano il licenziamento; </a:t>
            </a:r>
          </a:p>
          <a:p>
            <a:pPr marL="457200" indent="-457200" algn="just">
              <a:buAutoNum type="alphaLcParenR"/>
            </a:pPr>
            <a:r>
              <a:rPr lang="it-IT" sz="2000" dirty="0"/>
              <a:t>Valorizzazione dell’esperienza professionale e della conoscenza delle lingue straniere; </a:t>
            </a:r>
          </a:p>
          <a:p>
            <a:pPr marL="457200" indent="-457200" algn="just">
              <a:buAutoNum type="alphaLcParenR"/>
            </a:pPr>
            <a:r>
              <a:rPr lang="it-IT" sz="2000" dirty="0"/>
              <a:t>Indennizzo per licenziamento illegittimo (</a:t>
            </a:r>
            <a:r>
              <a:rPr lang="it-IT" sz="2000" dirty="0" err="1"/>
              <a:t>max</a:t>
            </a:r>
            <a:r>
              <a:rPr lang="it-IT" sz="2000" dirty="0"/>
              <a:t> 24 mensilità); </a:t>
            </a:r>
          </a:p>
          <a:p>
            <a:pPr marL="457200" indent="-457200" algn="just">
              <a:buAutoNum type="alphaLcParenR"/>
            </a:pPr>
            <a:r>
              <a:rPr lang="it-IT" sz="2000" dirty="0"/>
              <a:t>Integrazione dei soggetti disabili</a:t>
            </a:r>
            <a:endParaRPr sz="2000" u="sng" dirty="0"/>
          </a:p>
        </p:txBody>
      </p:sp>
    </p:spTree>
    <p:extLst>
      <p:ext uri="{BB962C8B-B14F-4D97-AF65-F5344CB8AC3E}">
        <p14:creationId xmlns:p14="http://schemas.microsoft.com/office/powerpoint/2010/main" val="320439463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CD33B28-A033-8D1A-8C19-3652F7B06BED}"/>
            </a:ext>
          </a:extLst>
        </p:cNvPr>
        <p:cNvGrpSpPr/>
        <p:nvPr/>
      </p:nvGrpSpPr>
      <p:grpSpPr>
        <a:xfrm>
          <a:off x="0" y="0"/>
          <a:ext cx="0" cy="0"/>
          <a:chOff x="0" y="0"/>
          <a:chExt cx="0" cy="0"/>
        </a:xfrm>
      </p:grpSpPr>
      <p:sp>
        <p:nvSpPr>
          <p:cNvPr id="8" name="object 2">
            <a:extLst>
              <a:ext uri="{FF2B5EF4-FFF2-40B4-BE49-F238E27FC236}">
                <a16:creationId xmlns:a16="http://schemas.microsoft.com/office/drawing/2014/main" id="{D7091FDD-8120-F575-A9E9-9F940F062921}"/>
              </a:ext>
            </a:extLst>
          </p:cNvPr>
          <p:cNvSpPr txBox="1">
            <a:spLocks noGrp="1"/>
          </p:cNvSpPr>
          <p:nvPr>
            <p:ph type="title"/>
          </p:nvPr>
        </p:nvSpPr>
        <p:spPr>
          <a:xfrm>
            <a:off x="1981200" y="821268"/>
            <a:ext cx="8042176" cy="504071"/>
          </a:xfrm>
          <a:prstGeom prst="rect">
            <a:avLst/>
          </a:prstGeom>
        </p:spPr>
        <p:txBody>
          <a:bodyPr vert="horz" wrap="square" lIns="0" tIns="11516" rIns="0" bIns="0" rtlCol="0" anchor="ctr">
            <a:spAutoFit/>
          </a:bodyPr>
          <a:lstStyle/>
          <a:p>
            <a:pPr marL="11516" marR="4607" indent="213628" algn="ctr">
              <a:lnSpc>
                <a:spcPct val="100000"/>
              </a:lnSpc>
              <a:spcBef>
                <a:spcPts val="91"/>
              </a:spcBef>
            </a:pPr>
            <a:r>
              <a:rPr lang="it-IT" sz="3200" b="1" spc="9" dirty="0">
                <a:solidFill>
                  <a:srgbClr val="C00000"/>
                </a:solidFill>
                <a:latin typeface="+mn-lt"/>
              </a:rPr>
              <a:t>TEST</a:t>
            </a:r>
            <a:endParaRPr sz="3200" b="1" spc="9" dirty="0">
              <a:solidFill>
                <a:srgbClr val="C00000"/>
              </a:solidFill>
              <a:latin typeface="+mn-lt"/>
            </a:endParaRPr>
          </a:p>
        </p:txBody>
      </p:sp>
      <p:sp>
        <p:nvSpPr>
          <p:cNvPr id="11" name="CasellaDiTesto 10">
            <a:extLst>
              <a:ext uri="{FF2B5EF4-FFF2-40B4-BE49-F238E27FC236}">
                <a16:creationId xmlns:a16="http://schemas.microsoft.com/office/drawing/2014/main" id="{635FBBDF-877E-F42E-7954-DAC0D4E362F0}"/>
              </a:ext>
            </a:extLst>
          </p:cNvPr>
          <p:cNvSpPr txBox="1"/>
          <p:nvPr/>
        </p:nvSpPr>
        <p:spPr>
          <a:xfrm>
            <a:off x="1244601" y="1417672"/>
            <a:ext cx="9982200" cy="5436553"/>
          </a:xfrm>
          <a:prstGeom prst="rect">
            <a:avLst/>
          </a:prstGeom>
          <a:noFill/>
        </p:spPr>
        <p:txBody>
          <a:bodyPr wrap="square" rtlCol="0">
            <a:spAutoFit/>
          </a:bodyPr>
          <a:lstStyle/>
          <a:p>
            <a:pPr>
              <a:lnSpc>
                <a:spcPct val="107000"/>
              </a:lnSpc>
              <a:spcAft>
                <a:spcPts val="800"/>
              </a:spcAft>
            </a:pPr>
            <a:r>
              <a:rPr lang="it-IT" b="1" kern="100" dirty="0">
                <a:latin typeface="Calibri" panose="020F0502020204030204" pitchFamily="34" charset="0"/>
                <a:ea typeface="Calibri" panose="020F0502020204030204" pitchFamily="34" charset="0"/>
                <a:cs typeface="Times New Roman" panose="02020603050405020304" pitchFamily="18" charset="0"/>
              </a:rPr>
              <a:t>7</a:t>
            </a:r>
            <a:r>
              <a:rPr lang="it-IT" sz="1800" b="1" kern="100" dirty="0">
                <a:effectLst/>
                <a:latin typeface="Calibri" panose="020F0502020204030204" pitchFamily="34" charset="0"/>
                <a:ea typeface="Calibri" panose="020F0502020204030204" pitchFamily="34" charset="0"/>
                <a:cs typeface="Times New Roman" panose="02020603050405020304" pitchFamily="18" charset="0"/>
              </a:rPr>
              <a:t>. Qual è la principale norma che disciplina l'accesso al pubblico impiego?</a:t>
            </a:r>
            <a:endParaRPr lang="it-IT"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it-IT" sz="1800" kern="100" dirty="0">
                <a:effectLst/>
                <a:latin typeface="Calibri" panose="020F0502020204030204" pitchFamily="34" charset="0"/>
                <a:ea typeface="Calibri" panose="020F0502020204030204" pitchFamily="34" charset="0"/>
                <a:cs typeface="Times New Roman" panose="02020603050405020304" pitchFamily="18" charset="0"/>
              </a:rPr>
              <a:t>a) Legge 165/2001</a:t>
            </a:r>
            <a:br>
              <a:rPr lang="it-IT" sz="1800" kern="100" dirty="0">
                <a:effectLst/>
                <a:latin typeface="Calibri" panose="020F0502020204030204" pitchFamily="34" charset="0"/>
                <a:ea typeface="Calibri" panose="020F0502020204030204" pitchFamily="34" charset="0"/>
                <a:cs typeface="Times New Roman" panose="02020603050405020304" pitchFamily="18" charset="0"/>
              </a:rPr>
            </a:br>
            <a:r>
              <a:rPr lang="it-IT" sz="1800" kern="100" dirty="0">
                <a:effectLst/>
                <a:latin typeface="Calibri" panose="020F0502020204030204" pitchFamily="34" charset="0"/>
                <a:ea typeface="Calibri" panose="020F0502020204030204" pitchFamily="34" charset="0"/>
                <a:cs typeface="Times New Roman" panose="02020603050405020304" pitchFamily="18" charset="0"/>
              </a:rPr>
              <a:t>b) Decreto legislativo 165/2001</a:t>
            </a:r>
            <a:br>
              <a:rPr lang="it-IT" sz="1800" kern="100" dirty="0">
                <a:effectLst/>
                <a:latin typeface="Calibri" panose="020F0502020204030204" pitchFamily="34" charset="0"/>
                <a:ea typeface="Calibri" panose="020F0502020204030204" pitchFamily="34" charset="0"/>
                <a:cs typeface="Times New Roman" panose="02020603050405020304" pitchFamily="18" charset="0"/>
              </a:rPr>
            </a:br>
            <a:r>
              <a:rPr lang="it-IT" sz="1800" kern="100" dirty="0">
                <a:effectLst/>
                <a:latin typeface="Calibri" panose="020F0502020204030204" pitchFamily="34" charset="0"/>
                <a:ea typeface="Calibri" panose="020F0502020204030204" pitchFamily="34" charset="0"/>
                <a:cs typeface="Times New Roman" panose="02020603050405020304" pitchFamily="18" charset="0"/>
              </a:rPr>
              <a:t>c) Legge 300/1970</a:t>
            </a:r>
            <a:br>
              <a:rPr lang="it-IT" sz="1800" kern="100" dirty="0">
                <a:effectLst/>
                <a:latin typeface="Calibri" panose="020F0502020204030204" pitchFamily="34" charset="0"/>
                <a:ea typeface="Calibri" panose="020F0502020204030204" pitchFamily="34" charset="0"/>
                <a:cs typeface="Times New Roman" panose="02020603050405020304" pitchFamily="18" charset="0"/>
              </a:rPr>
            </a:br>
            <a:r>
              <a:rPr lang="it-IT" sz="1800" kern="100" dirty="0">
                <a:effectLst/>
                <a:latin typeface="Calibri" panose="020F0502020204030204" pitchFamily="34" charset="0"/>
                <a:ea typeface="Calibri" panose="020F0502020204030204" pitchFamily="34" charset="0"/>
                <a:cs typeface="Times New Roman" panose="02020603050405020304" pitchFamily="18" charset="0"/>
              </a:rPr>
              <a:t>d) Decreto legislativo 81/2015</a:t>
            </a:r>
          </a:p>
          <a:p>
            <a:pPr>
              <a:lnSpc>
                <a:spcPct val="107000"/>
              </a:lnSpc>
              <a:spcAft>
                <a:spcPts val="800"/>
              </a:spcAft>
            </a:pPr>
            <a:r>
              <a:rPr lang="it-IT" b="1" kern="100" dirty="0">
                <a:latin typeface="Calibri" panose="020F0502020204030204" pitchFamily="34" charset="0"/>
                <a:ea typeface="Calibri" panose="020F0502020204030204" pitchFamily="34" charset="0"/>
                <a:cs typeface="Times New Roman" panose="02020603050405020304" pitchFamily="18" charset="0"/>
              </a:rPr>
              <a:t>8</a:t>
            </a:r>
            <a:r>
              <a:rPr lang="it-IT" sz="1800" b="1" kern="100" dirty="0">
                <a:effectLst/>
                <a:latin typeface="Calibri" panose="020F0502020204030204" pitchFamily="34" charset="0"/>
                <a:ea typeface="Calibri" panose="020F0502020204030204" pitchFamily="34" charset="0"/>
                <a:cs typeface="Times New Roman" panose="02020603050405020304" pitchFamily="18" charset="0"/>
              </a:rPr>
              <a:t>. Chi può accedere al pubblico impiego?</a:t>
            </a:r>
            <a:endParaRPr lang="it-IT"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it-IT" sz="1800" kern="100" dirty="0">
                <a:effectLst/>
                <a:latin typeface="Calibri" panose="020F0502020204030204" pitchFamily="34" charset="0"/>
                <a:ea typeface="Calibri" panose="020F0502020204030204" pitchFamily="34" charset="0"/>
                <a:cs typeface="Times New Roman" panose="02020603050405020304" pitchFamily="18" charset="0"/>
              </a:rPr>
              <a:t>a) Solo i cittadini italiani</a:t>
            </a:r>
            <a:br>
              <a:rPr lang="it-IT" sz="1800" kern="100" dirty="0">
                <a:effectLst/>
                <a:latin typeface="Calibri" panose="020F0502020204030204" pitchFamily="34" charset="0"/>
                <a:ea typeface="Calibri" panose="020F0502020204030204" pitchFamily="34" charset="0"/>
                <a:cs typeface="Times New Roman" panose="02020603050405020304" pitchFamily="18" charset="0"/>
              </a:rPr>
            </a:br>
            <a:r>
              <a:rPr lang="it-IT" sz="1800" kern="100" dirty="0">
                <a:effectLst/>
                <a:latin typeface="Calibri" panose="020F0502020204030204" pitchFamily="34" charset="0"/>
                <a:ea typeface="Calibri" panose="020F0502020204030204" pitchFamily="34" charset="0"/>
                <a:cs typeface="Times New Roman" panose="02020603050405020304" pitchFamily="18" charset="0"/>
              </a:rPr>
              <a:t>b) I cittadini dell'Unione Europea e gli stranieri con permesso di soggiorno</a:t>
            </a:r>
            <a:br>
              <a:rPr lang="it-IT" sz="1800" kern="100" dirty="0">
                <a:effectLst/>
                <a:latin typeface="Calibri" panose="020F0502020204030204" pitchFamily="34" charset="0"/>
                <a:ea typeface="Calibri" panose="020F0502020204030204" pitchFamily="34" charset="0"/>
                <a:cs typeface="Times New Roman" panose="02020603050405020304" pitchFamily="18" charset="0"/>
              </a:rPr>
            </a:br>
            <a:r>
              <a:rPr lang="it-IT" sz="1800" kern="100" dirty="0">
                <a:effectLst/>
                <a:latin typeface="Calibri" panose="020F0502020204030204" pitchFamily="34" charset="0"/>
                <a:ea typeface="Calibri" panose="020F0502020204030204" pitchFamily="34" charset="0"/>
                <a:cs typeface="Times New Roman" panose="02020603050405020304" pitchFamily="18" charset="0"/>
              </a:rPr>
              <a:t>c) I cittadini residenti in Italia da almeno 5 anni</a:t>
            </a:r>
            <a:br>
              <a:rPr lang="it-IT" sz="1800" kern="100" dirty="0">
                <a:effectLst/>
                <a:latin typeface="Calibri" panose="020F0502020204030204" pitchFamily="34" charset="0"/>
                <a:ea typeface="Calibri" panose="020F0502020204030204" pitchFamily="34" charset="0"/>
                <a:cs typeface="Times New Roman" panose="02020603050405020304" pitchFamily="18" charset="0"/>
              </a:rPr>
            </a:br>
            <a:r>
              <a:rPr lang="it-IT" sz="1800" kern="100" dirty="0">
                <a:effectLst/>
                <a:latin typeface="Calibri" panose="020F0502020204030204" pitchFamily="34" charset="0"/>
                <a:ea typeface="Calibri" panose="020F0502020204030204" pitchFamily="34" charset="0"/>
                <a:cs typeface="Times New Roman" panose="02020603050405020304" pitchFamily="18" charset="0"/>
              </a:rPr>
              <a:t>d) I cittadini italiani e gli stranieri con permesso di soggiorno permanente</a:t>
            </a:r>
          </a:p>
          <a:p>
            <a:pPr>
              <a:lnSpc>
                <a:spcPct val="107000"/>
              </a:lnSpc>
              <a:spcAft>
                <a:spcPts val="800"/>
              </a:spcAft>
            </a:pPr>
            <a:r>
              <a:rPr lang="it-IT" b="1" kern="100" dirty="0">
                <a:latin typeface="Calibri" panose="020F0502020204030204" pitchFamily="34" charset="0"/>
                <a:ea typeface="Calibri" panose="020F0502020204030204" pitchFamily="34" charset="0"/>
                <a:cs typeface="Times New Roman" panose="02020603050405020304" pitchFamily="18" charset="0"/>
              </a:rPr>
              <a:t>9</a:t>
            </a:r>
            <a:r>
              <a:rPr lang="it-IT" sz="1800" b="1" kern="100" dirty="0">
                <a:effectLst/>
                <a:latin typeface="Calibri" panose="020F0502020204030204" pitchFamily="34" charset="0"/>
                <a:ea typeface="Calibri" panose="020F0502020204030204" pitchFamily="34" charset="0"/>
                <a:cs typeface="Times New Roman" panose="02020603050405020304" pitchFamily="18" charset="0"/>
              </a:rPr>
              <a:t>. Qual è la principale finalità dell'organizzazione del personale nel pubblico impiego?</a:t>
            </a:r>
            <a:endParaRPr lang="it-IT"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it-IT" sz="1800" kern="100" dirty="0">
                <a:effectLst/>
                <a:latin typeface="Calibri" panose="020F0502020204030204" pitchFamily="34" charset="0"/>
                <a:ea typeface="Calibri" panose="020F0502020204030204" pitchFamily="34" charset="0"/>
                <a:cs typeface="Times New Roman" panose="02020603050405020304" pitchFamily="18" charset="0"/>
              </a:rPr>
              <a:t>a) Ottimizzare la distribuzione delle risorse finanziarie</a:t>
            </a:r>
            <a:br>
              <a:rPr lang="it-IT" sz="1800" kern="100" dirty="0">
                <a:effectLst/>
                <a:latin typeface="Calibri" panose="020F0502020204030204" pitchFamily="34" charset="0"/>
                <a:ea typeface="Calibri" panose="020F0502020204030204" pitchFamily="34" charset="0"/>
                <a:cs typeface="Times New Roman" panose="02020603050405020304" pitchFamily="18" charset="0"/>
              </a:rPr>
            </a:br>
            <a:r>
              <a:rPr lang="it-IT" sz="1800" kern="100" dirty="0">
                <a:effectLst/>
                <a:latin typeface="Calibri" panose="020F0502020204030204" pitchFamily="34" charset="0"/>
                <a:ea typeface="Calibri" panose="020F0502020204030204" pitchFamily="34" charset="0"/>
                <a:cs typeface="Times New Roman" panose="02020603050405020304" pitchFamily="18" charset="0"/>
              </a:rPr>
              <a:t>b) Garantire l'efficienza e l'efficacia dei servizi pubblici</a:t>
            </a:r>
            <a:br>
              <a:rPr lang="it-IT" sz="1800" kern="100" dirty="0">
                <a:effectLst/>
                <a:latin typeface="Calibri" panose="020F0502020204030204" pitchFamily="34" charset="0"/>
                <a:ea typeface="Calibri" panose="020F0502020204030204" pitchFamily="34" charset="0"/>
                <a:cs typeface="Times New Roman" panose="02020603050405020304" pitchFamily="18" charset="0"/>
              </a:rPr>
            </a:br>
            <a:r>
              <a:rPr lang="it-IT" sz="1800" kern="100" dirty="0">
                <a:effectLst/>
                <a:latin typeface="Calibri" panose="020F0502020204030204" pitchFamily="34" charset="0"/>
                <a:ea typeface="Calibri" panose="020F0502020204030204" pitchFamily="34" charset="0"/>
                <a:cs typeface="Times New Roman" panose="02020603050405020304" pitchFamily="18" charset="0"/>
              </a:rPr>
              <a:t>c) Assicurare il massimo numero di assunzioni</a:t>
            </a:r>
            <a:br>
              <a:rPr lang="it-IT" sz="1800" kern="100" dirty="0">
                <a:effectLst/>
                <a:latin typeface="Calibri" panose="020F0502020204030204" pitchFamily="34" charset="0"/>
                <a:ea typeface="Calibri" panose="020F0502020204030204" pitchFamily="34" charset="0"/>
                <a:cs typeface="Times New Roman" panose="02020603050405020304" pitchFamily="18" charset="0"/>
              </a:rPr>
            </a:br>
            <a:r>
              <a:rPr lang="it-IT" sz="1800" kern="100" dirty="0">
                <a:effectLst/>
                <a:latin typeface="Calibri" panose="020F0502020204030204" pitchFamily="34" charset="0"/>
                <a:ea typeface="Calibri" panose="020F0502020204030204" pitchFamily="34" charset="0"/>
                <a:cs typeface="Times New Roman" panose="02020603050405020304" pitchFamily="18" charset="0"/>
              </a:rPr>
              <a:t>d) Ridurre i costi operativi</a:t>
            </a:r>
          </a:p>
          <a:p>
            <a:pPr>
              <a:lnSpc>
                <a:spcPct val="107000"/>
              </a:lnSpc>
              <a:spcAft>
                <a:spcPts val="800"/>
              </a:spcAft>
            </a:pPr>
            <a:endParaRPr lang="it-IT" sz="18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86925628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AE7596E-3A47-56FD-86E6-A176875888BE}"/>
            </a:ext>
          </a:extLst>
        </p:cNvPr>
        <p:cNvGrpSpPr/>
        <p:nvPr/>
      </p:nvGrpSpPr>
      <p:grpSpPr>
        <a:xfrm>
          <a:off x="0" y="0"/>
          <a:ext cx="0" cy="0"/>
          <a:chOff x="0" y="0"/>
          <a:chExt cx="0" cy="0"/>
        </a:xfrm>
      </p:grpSpPr>
      <p:sp>
        <p:nvSpPr>
          <p:cNvPr id="8" name="object 2">
            <a:extLst>
              <a:ext uri="{FF2B5EF4-FFF2-40B4-BE49-F238E27FC236}">
                <a16:creationId xmlns:a16="http://schemas.microsoft.com/office/drawing/2014/main" id="{667FD322-DD94-B370-81EA-C0A6C604159F}"/>
              </a:ext>
            </a:extLst>
          </p:cNvPr>
          <p:cNvSpPr txBox="1">
            <a:spLocks noGrp="1"/>
          </p:cNvSpPr>
          <p:nvPr>
            <p:ph type="title"/>
          </p:nvPr>
        </p:nvSpPr>
        <p:spPr>
          <a:xfrm>
            <a:off x="1981200" y="821268"/>
            <a:ext cx="8042176" cy="504071"/>
          </a:xfrm>
          <a:prstGeom prst="rect">
            <a:avLst/>
          </a:prstGeom>
        </p:spPr>
        <p:txBody>
          <a:bodyPr vert="horz" wrap="square" lIns="0" tIns="11516" rIns="0" bIns="0" rtlCol="0" anchor="ctr">
            <a:spAutoFit/>
          </a:bodyPr>
          <a:lstStyle/>
          <a:p>
            <a:pPr marL="11516" marR="4607" indent="213628" algn="ctr">
              <a:lnSpc>
                <a:spcPct val="100000"/>
              </a:lnSpc>
              <a:spcBef>
                <a:spcPts val="91"/>
              </a:spcBef>
            </a:pPr>
            <a:r>
              <a:rPr lang="it-IT" sz="3200" b="1" spc="9" dirty="0">
                <a:solidFill>
                  <a:srgbClr val="C00000"/>
                </a:solidFill>
                <a:latin typeface="+mn-lt"/>
              </a:rPr>
              <a:t>TEST</a:t>
            </a:r>
            <a:endParaRPr sz="3200" b="1" spc="9" dirty="0">
              <a:solidFill>
                <a:srgbClr val="C00000"/>
              </a:solidFill>
              <a:latin typeface="+mn-lt"/>
            </a:endParaRPr>
          </a:p>
        </p:txBody>
      </p:sp>
      <p:sp>
        <p:nvSpPr>
          <p:cNvPr id="11" name="CasellaDiTesto 10">
            <a:extLst>
              <a:ext uri="{FF2B5EF4-FFF2-40B4-BE49-F238E27FC236}">
                <a16:creationId xmlns:a16="http://schemas.microsoft.com/office/drawing/2014/main" id="{6D082ADD-40A8-777F-2732-673E0D53C310}"/>
              </a:ext>
            </a:extLst>
          </p:cNvPr>
          <p:cNvSpPr txBox="1"/>
          <p:nvPr/>
        </p:nvSpPr>
        <p:spPr>
          <a:xfrm>
            <a:off x="1244601" y="1417672"/>
            <a:ext cx="9982200" cy="5436553"/>
          </a:xfrm>
          <a:prstGeom prst="rect">
            <a:avLst/>
          </a:prstGeom>
          <a:noFill/>
        </p:spPr>
        <p:txBody>
          <a:bodyPr wrap="square" rtlCol="0">
            <a:spAutoFit/>
          </a:bodyPr>
          <a:lstStyle/>
          <a:p>
            <a:pPr>
              <a:lnSpc>
                <a:spcPct val="107000"/>
              </a:lnSpc>
              <a:spcAft>
                <a:spcPts val="800"/>
              </a:spcAft>
            </a:pPr>
            <a:r>
              <a:rPr lang="it-IT" b="1" kern="100" dirty="0">
                <a:latin typeface="Calibri" panose="020F0502020204030204" pitchFamily="34" charset="0"/>
                <a:ea typeface="Calibri" panose="020F0502020204030204" pitchFamily="34" charset="0"/>
                <a:cs typeface="Times New Roman" panose="02020603050405020304" pitchFamily="18" charset="0"/>
              </a:rPr>
              <a:t>7</a:t>
            </a:r>
            <a:r>
              <a:rPr lang="it-IT" sz="1800" b="1" kern="100" dirty="0">
                <a:effectLst/>
                <a:latin typeface="Calibri" panose="020F0502020204030204" pitchFamily="34" charset="0"/>
                <a:ea typeface="Calibri" panose="020F0502020204030204" pitchFamily="34" charset="0"/>
                <a:cs typeface="Times New Roman" panose="02020603050405020304" pitchFamily="18" charset="0"/>
              </a:rPr>
              <a:t>. Qual è la principale norma che disciplina l'accesso al pubblico impiego?</a:t>
            </a:r>
            <a:endParaRPr lang="it-IT"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it-IT" sz="1800" kern="100" dirty="0">
                <a:effectLst/>
                <a:latin typeface="Calibri" panose="020F0502020204030204" pitchFamily="34" charset="0"/>
                <a:ea typeface="Calibri" panose="020F0502020204030204" pitchFamily="34" charset="0"/>
                <a:cs typeface="Times New Roman" panose="02020603050405020304" pitchFamily="18" charset="0"/>
              </a:rPr>
              <a:t>a) Legge 165/2001</a:t>
            </a:r>
            <a:br>
              <a:rPr lang="it-IT" sz="1800" kern="100" dirty="0">
                <a:effectLst/>
                <a:latin typeface="Calibri" panose="020F0502020204030204" pitchFamily="34" charset="0"/>
                <a:ea typeface="Calibri" panose="020F0502020204030204" pitchFamily="34" charset="0"/>
                <a:cs typeface="Times New Roman" panose="02020603050405020304" pitchFamily="18" charset="0"/>
              </a:rPr>
            </a:br>
            <a:r>
              <a:rPr lang="it-IT" sz="1800" kern="100"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b) Decreto legislativo 165/2001</a:t>
            </a:r>
            <a:br>
              <a:rPr lang="it-IT" sz="1800" kern="100" dirty="0">
                <a:effectLst/>
                <a:latin typeface="Calibri" panose="020F0502020204030204" pitchFamily="34" charset="0"/>
                <a:ea typeface="Calibri" panose="020F0502020204030204" pitchFamily="34" charset="0"/>
                <a:cs typeface="Times New Roman" panose="02020603050405020304" pitchFamily="18" charset="0"/>
              </a:rPr>
            </a:br>
            <a:r>
              <a:rPr lang="it-IT" sz="1800" kern="100" dirty="0">
                <a:effectLst/>
                <a:latin typeface="Calibri" panose="020F0502020204030204" pitchFamily="34" charset="0"/>
                <a:ea typeface="Calibri" panose="020F0502020204030204" pitchFamily="34" charset="0"/>
                <a:cs typeface="Times New Roman" panose="02020603050405020304" pitchFamily="18" charset="0"/>
              </a:rPr>
              <a:t>c) Legge 300/1970</a:t>
            </a:r>
            <a:br>
              <a:rPr lang="it-IT" sz="1800" kern="100" dirty="0">
                <a:effectLst/>
                <a:latin typeface="Calibri" panose="020F0502020204030204" pitchFamily="34" charset="0"/>
                <a:ea typeface="Calibri" panose="020F0502020204030204" pitchFamily="34" charset="0"/>
                <a:cs typeface="Times New Roman" panose="02020603050405020304" pitchFamily="18" charset="0"/>
              </a:rPr>
            </a:br>
            <a:r>
              <a:rPr lang="it-IT" sz="1800" kern="100" dirty="0">
                <a:effectLst/>
                <a:latin typeface="Calibri" panose="020F0502020204030204" pitchFamily="34" charset="0"/>
                <a:ea typeface="Calibri" panose="020F0502020204030204" pitchFamily="34" charset="0"/>
                <a:cs typeface="Times New Roman" panose="02020603050405020304" pitchFamily="18" charset="0"/>
              </a:rPr>
              <a:t>d) Decreto legislativo 81/2015</a:t>
            </a:r>
          </a:p>
          <a:p>
            <a:pPr>
              <a:lnSpc>
                <a:spcPct val="107000"/>
              </a:lnSpc>
              <a:spcAft>
                <a:spcPts val="800"/>
              </a:spcAft>
            </a:pPr>
            <a:r>
              <a:rPr lang="it-IT" b="1" kern="100" dirty="0">
                <a:latin typeface="Calibri" panose="020F0502020204030204" pitchFamily="34" charset="0"/>
                <a:ea typeface="Calibri" panose="020F0502020204030204" pitchFamily="34" charset="0"/>
                <a:cs typeface="Times New Roman" panose="02020603050405020304" pitchFamily="18" charset="0"/>
              </a:rPr>
              <a:t>8</a:t>
            </a:r>
            <a:r>
              <a:rPr lang="it-IT" sz="1800" b="1" kern="100" dirty="0">
                <a:effectLst/>
                <a:latin typeface="Calibri" panose="020F0502020204030204" pitchFamily="34" charset="0"/>
                <a:ea typeface="Calibri" panose="020F0502020204030204" pitchFamily="34" charset="0"/>
                <a:cs typeface="Times New Roman" panose="02020603050405020304" pitchFamily="18" charset="0"/>
              </a:rPr>
              <a:t>. Chi può accedere al pubblico impiego?</a:t>
            </a:r>
            <a:endParaRPr lang="it-IT"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it-IT" sz="1800" kern="100" dirty="0">
                <a:effectLst/>
                <a:latin typeface="Calibri" panose="020F0502020204030204" pitchFamily="34" charset="0"/>
                <a:ea typeface="Calibri" panose="020F0502020204030204" pitchFamily="34" charset="0"/>
                <a:cs typeface="Times New Roman" panose="02020603050405020304" pitchFamily="18" charset="0"/>
              </a:rPr>
              <a:t>a) Solo i cittadini italiani</a:t>
            </a:r>
            <a:br>
              <a:rPr lang="it-IT" sz="1800" kern="100" dirty="0">
                <a:effectLst/>
                <a:latin typeface="Calibri" panose="020F0502020204030204" pitchFamily="34" charset="0"/>
                <a:ea typeface="Calibri" panose="020F0502020204030204" pitchFamily="34" charset="0"/>
                <a:cs typeface="Times New Roman" panose="02020603050405020304" pitchFamily="18" charset="0"/>
              </a:rPr>
            </a:br>
            <a:r>
              <a:rPr lang="it-IT" sz="1800" kern="100"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b) I cittadini dell'Unione Europea e gli stranieri con permesso di soggiorno</a:t>
            </a:r>
            <a:br>
              <a:rPr lang="it-IT" sz="1800" kern="100" dirty="0">
                <a:effectLst/>
                <a:latin typeface="Calibri" panose="020F0502020204030204" pitchFamily="34" charset="0"/>
                <a:ea typeface="Calibri" panose="020F0502020204030204" pitchFamily="34" charset="0"/>
                <a:cs typeface="Times New Roman" panose="02020603050405020304" pitchFamily="18" charset="0"/>
              </a:rPr>
            </a:br>
            <a:r>
              <a:rPr lang="it-IT" sz="1800" kern="100" dirty="0">
                <a:effectLst/>
                <a:latin typeface="Calibri" panose="020F0502020204030204" pitchFamily="34" charset="0"/>
                <a:ea typeface="Calibri" panose="020F0502020204030204" pitchFamily="34" charset="0"/>
                <a:cs typeface="Times New Roman" panose="02020603050405020304" pitchFamily="18" charset="0"/>
              </a:rPr>
              <a:t>c) I cittadini residenti in Italia da almeno 5 anni</a:t>
            </a:r>
            <a:br>
              <a:rPr lang="it-IT" sz="1800" kern="100" dirty="0">
                <a:effectLst/>
                <a:latin typeface="Calibri" panose="020F0502020204030204" pitchFamily="34" charset="0"/>
                <a:ea typeface="Calibri" panose="020F0502020204030204" pitchFamily="34" charset="0"/>
                <a:cs typeface="Times New Roman" panose="02020603050405020304" pitchFamily="18" charset="0"/>
              </a:rPr>
            </a:br>
            <a:r>
              <a:rPr lang="it-IT" sz="1800" kern="100" dirty="0">
                <a:effectLst/>
                <a:latin typeface="Calibri" panose="020F0502020204030204" pitchFamily="34" charset="0"/>
                <a:ea typeface="Calibri" panose="020F0502020204030204" pitchFamily="34" charset="0"/>
                <a:cs typeface="Times New Roman" panose="02020603050405020304" pitchFamily="18" charset="0"/>
              </a:rPr>
              <a:t>d) I cittadini italiani e gli stranieri con permesso di soggiorno permanente</a:t>
            </a:r>
          </a:p>
          <a:p>
            <a:pPr>
              <a:lnSpc>
                <a:spcPct val="107000"/>
              </a:lnSpc>
              <a:spcAft>
                <a:spcPts val="800"/>
              </a:spcAft>
            </a:pPr>
            <a:r>
              <a:rPr lang="it-IT" b="1" kern="100" dirty="0">
                <a:latin typeface="Calibri" panose="020F0502020204030204" pitchFamily="34" charset="0"/>
                <a:ea typeface="Calibri" panose="020F0502020204030204" pitchFamily="34" charset="0"/>
                <a:cs typeface="Times New Roman" panose="02020603050405020304" pitchFamily="18" charset="0"/>
              </a:rPr>
              <a:t>9</a:t>
            </a:r>
            <a:r>
              <a:rPr lang="it-IT" sz="1800" b="1" kern="100" dirty="0">
                <a:effectLst/>
                <a:latin typeface="Calibri" panose="020F0502020204030204" pitchFamily="34" charset="0"/>
                <a:ea typeface="Calibri" panose="020F0502020204030204" pitchFamily="34" charset="0"/>
                <a:cs typeface="Times New Roman" panose="02020603050405020304" pitchFamily="18" charset="0"/>
              </a:rPr>
              <a:t>. Qual è la principale finalità dell'organizzazione del personale nel pubblico impiego?</a:t>
            </a:r>
            <a:endParaRPr lang="it-IT"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it-IT" sz="1800" kern="100" dirty="0">
                <a:effectLst/>
                <a:latin typeface="Calibri" panose="020F0502020204030204" pitchFamily="34" charset="0"/>
                <a:ea typeface="Calibri" panose="020F0502020204030204" pitchFamily="34" charset="0"/>
                <a:cs typeface="Times New Roman" panose="02020603050405020304" pitchFamily="18" charset="0"/>
              </a:rPr>
              <a:t>a) Ottimizzare la distribuzione delle risorse finanziarie</a:t>
            </a:r>
            <a:br>
              <a:rPr lang="it-IT" sz="1800" kern="100" dirty="0">
                <a:effectLst/>
                <a:latin typeface="Calibri" panose="020F0502020204030204" pitchFamily="34" charset="0"/>
                <a:ea typeface="Calibri" panose="020F0502020204030204" pitchFamily="34" charset="0"/>
                <a:cs typeface="Times New Roman" panose="02020603050405020304" pitchFamily="18" charset="0"/>
              </a:rPr>
            </a:br>
            <a:r>
              <a:rPr lang="it-IT" sz="1800" kern="100"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b) Garantire l'efficienza e l'efficacia dei servizi pubblici</a:t>
            </a:r>
            <a:br>
              <a:rPr lang="it-IT" sz="1800" kern="100" dirty="0">
                <a:effectLst/>
                <a:latin typeface="Calibri" panose="020F0502020204030204" pitchFamily="34" charset="0"/>
                <a:ea typeface="Calibri" panose="020F0502020204030204" pitchFamily="34" charset="0"/>
                <a:cs typeface="Times New Roman" panose="02020603050405020304" pitchFamily="18" charset="0"/>
              </a:rPr>
            </a:br>
            <a:r>
              <a:rPr lang="it-IT" sz="1800" kern="100" dirty="0">
                <a:effectLst/>
                <a:latin typeface="Calibri" panose="020F0502020204030204" pitchFamily="34" charset="0"/>
                <a:ea typeface="Calibri" panose="020F0502020204030204" pitchFamily="34" charset="0"/>
                <a:cs typeface="Times New Roman" panose="02020603050405020304" pitchFamily="18" charset="0"/>
              </a:rPr>
              <a:t>c) Assicurare il massimo numero di assunzioni</a:t>
            </a:r>
            <a:br>
              <a:rPr lang="it-IT" sz="1800" kern="100" dirty="0">
                <a:effectLst/>
                <a:latin typeface="Calibri" panose="020F0502020204030204" pitchFamily="34" charset="0"/>
                <a:ea typeface="Calibri" panose="020F0502020204030204" pitchFamily="34" charset="0"/>
                <a:cs typeface="Times New Roman" panose="02020603050405020304" pitchFamily="18" charset="0"/>
              </a:rPr>
            </a:br>
            <a:r>
              <a:rPr lang="it-IT" sz="1800" kern="100" dirty="0">
                <a:effectLst/>
                <a:latin typeface="Calibri" panose="020F0502020204030204" pitchFamily="34" charset="0"/>
                <a:ea typeface="Calibri" panose="020F0502020204030204" pitchFamily="34" charset="0"/>
                <a:cs typeface="Times New Roman" panose="02020603050405020304" pitchFamily="18" charset="0"/>
              </a:rPr>
              <a:t>d) Ridurre i costi operativi</a:t>
            </a:r>
          </a:p>
          <a:p>
            <a:pPr>
              <a:lnSpc>
                <a:spcPct val="107000"/>
              </a:lnSpc>
              <a:spcAft>
                <a:spcPts val="800"/>
              </a:spcAft>
            </a:pPr>
            <a:endParaRPr lang="it-IT" sz="18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6568078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F55D96-422B-CBA5-D69F-57926C425E6B}"/>
            </a:ext>
          </a:extLst>
        </p:cNvPr>
        <p:cNvGrpSpPr/>
        <p:nvPr/>
      </p:nvGrpSpPr>
      <p:grpSpPr>
        <a:xfrm>
          <a:off x="0" y="0"/>
          <a:ext cx="0" cy="0"/>
          <a:chOff x="0" y="0"/>
          <a:chExt cx="0" cy="0"/>
        </a:xfrm>
      </p:grpSpPr>
      <p:sp>
        <p:nvSpPr>
          <p:cNvPr id="8" name="object 2">
            <a:extLst>
              <a:ext uri="{FF2B5EF4-FFF2-40B4-BE49-F238E27FC236}">
                <a16:creationId xmlns:a16="http://schemas.microsoft.com/office/drawing/2014/main" id="{F4C04C70-7236-086D-D3CF-CC7C17D8223D}"/>
              </a:ext>
            </a:extLst>
          </p:cNvPr>
          <p:cNvSpPr txBox="1">
            <a:spLocks noGrp="1"/>
          </p:cNvSpPr>
          <p:nvPr>
            <p:ph type="title"/>
          </p:nvPr>
        </p:nvSpPr>
        <p:spPr>
          <a:xfrm>
            <a:off x="2168624" y="685801"/>
            <a:ext cx="8042176" cy="504071"/>
          </a:xfrm>
          <a:prstGeom prst="rect">
            <a:avLst/>
          </a:prstGeom>
        </p:spPr>
        <p:txBody>
          <a:bodyPr vert="horz" wrap="square" lIns="0" tIns="11516" rIns="0" bIns="0" rtlCol="0" anchor="ctr">
            <a:spAutoFit/>
          </a:bodyPr>
          <a:lstStyle/>
          <a:p>
            <a:pPr marL="11516" marR="4607" indent="213628" algn="ctr">
              <a:lnSpc>
                <a:spcPct val="100000"/>
              </a:lnSpc>
              <a:spcBef>
                <a:spcPts val="91"/>
              </a:spcBef>
            </a:pPr>
            <a:r>
              <a:rPr lang="it-IT" sz="3200" b="1" spc="9" dirty="0">
                <a:solidFill>
                  <a:srgbClr val="C00000"/>
                </a:solidFill>
                <a:latin typeface="+mn-lt"/>
              </a:rPr>
              <a:t>LE FONTI</a:t>
            </a:r>
            <a:endParaRPr sz="3200" b="1" spc="9" dirty="0">
              <a:solidFill>
                <a:srgbClr val="C00000"/>
              </a:solidFill>
              <a:latin typeface="+mn-lt"/>
            </a:endParaRPr>
          </a:p>
        </p:txBody>
      </p:sp>
      <p:sp>
        <p:nvSpPr>
          <p:cNvPr id="11" name="CasellaDiTesto 10">
            <a:extLst>
              <a:ext uri="{FF2B5EF4-FFF2-40B4-BE49-F238E27FC236}">
                <a16:creationId xmlns:a16="http://schemas.microsoft.com/office/drawing/2014/main" id="{408CC214-0EE1-97A9-2671-94D7516C4B7C}"/>
              </a:ext>
            </a:extLst>
          </p:cNvPr>
          <p:cNvSpPr txBox="1"/>
          <p:nvPr/>
        </p:nvSpPr>
        <p:spPr>
          <a:xfrm>
            <a:off x="1114425" y="1581151"/>
            <a:ext cx="10391775" cy="4708981"/>
          </a:xfrm>
          <a:prstGeom prst="rect">
            <a:avLst/>
          </a:prstGeom>
          <a:noFill/>
        </p:spPr>
        <p:txBody>
          <a:bodyPr wrap="square" rtlCol="0">
            <a:spAutoFit/>
          </a:bodyPr>
          <a:lstStyle/>
          <a:p>
            <a:pPr algn="just"/>
            <a:r>
              <a:rPr lang="it-IT" sz="2000" dirty="0"/>
              <a:t>3)	</a:t>
            </a:r>
            <a:r>
              <a:rPr lang="it-IT" sz="2000" b="1" dirty="0"/>
              <a:t>Fonti Regionali</a:t>
            </a:r>
            <a:r>
              <a:rPr lang="it-IT" sz="2000" dirty="0"/>
              <a:t>: con la modifica del titolo V della Costituzione, si è provveduto ad una nuova suddivisione della potestà legislativa tra Stato e Regioni. Con specifico riferimento alla materia del lavoro:</a:t>
            </a:r>
          </a:p>
          <a:p>
            <a:pPr algn="just"/>
            <a:r>
              <a:rPr lang="it-IT" sz="2000" dirty="0"/>
              <a:t>-	lo Stato ha competenza esclusiva nella determinazione dei livelli essenziali delle prestazioni concernenti i diritti civili e sociali, nella previdenza sociale e nell’ordinamento civile;</a:t>
            </a:r>
          </a:p>
          <a:p>
            <a:pPr algn="just"/>
            <a:r>
              <a:rPr lang="it-IT" sz="2000" dirty="0"/>
              <a:t>-	Stato e Regioni hanno competenza concorrente nella tutela e sicurezza del lavoro, nella tutela della salute e la previdenza complementare e integrativa;</a:t>
            </a:r>
          </a:p>
          <a:p>
            <a:pPr algn="just"/>
            <a:r>
              <a:rPr lang="it-IT" sz="2000" dirty="0"/>
              <a:t>-	Le Regioni, infine, hanno competenza esclusiva nelle materie non riservate alla legge statale; </a:t>
            </a:r>
          </a:p>
          <a:p>
            <a:pPr algn="just"/>
            <a:r>
              <a:rPr lang="it-IT" sz="2000" dirty="0"/>
              <a:t>4)	</a:t>
            </a:r>
            <a:r>
              <a:rPr lang="it-IT" sz="2000" b="1" dirty="0"/>
              <a:t>Fonti contrattuali</a:t>
            </a:r>
            <a:r>
              <a:rPr lang="it-IT" sz="2000" dirty="0"/>
              <a:t>: collettivi (C.C.N.L. di categoria) ed individuali (singoli contratti di lavori, che non possono ovviamente prevedere condizioni inferiori al CCNL di settore).</a:t>
            </a:r>
          </a:p>
          <a:p>
            <a:pPr marL="457200" indent="-457200" algn="just">
              <a:buAutoNum type="arabicParenR" startAt="5"/>
            </a:pPr>
            <a:r>
              <a:rPr lang="it-IT" sz="2000" b="1" dirty="0"/>
              <a:t>Fonti internazionali</a:t>
            </a:r>
            <a:r>
              <a:rPr lang="it-IT" sz="2000" dirty="0"/>
              <a:t>:</a:t>
            </a:r>
          </a:p>
          <a:p>
            <a:pPr marL="342900" indent="-342900" algn="just">
              <a:buFontTx/>
              <a:buChar char="-"/>
            </a:pPr>
            <a:r>
              <a:rPr lang="it-IT" sz="2000" dirty="0"/>
              <a:t>norme internazionali di origine consuetudinaria: fonti dirette;</a:t>
            </a:r>
          </a:p>
          <a:p>
            <a:pPr marL="342900" indent="-342900" algn="just">
              <a:buFontTx/>
              <a:buChar char="-"/>
            </a:pPr>
            <a:r>
              <a:rPr lang="it-IT" sz="2000" dirty="0"/>
              <a:t>e norme internazionali di origine pattizia (i trattati) sono considerate fonti indirette, in quanto devono essere comunque ratificate dallo Stato per entrare a far parte dell’ordinamento giuridico italiano (es. tra le più importanti la “Carta internazionale del Lavoro del 1999).</a:t>
            </a:r>
          </a:p>
        </p:txBody>
      </p:sp>
    </p:spTree>
    <p:extLst>
      <p:ext uri="{BB962C8B-B14F-4D97-AF65-F5344CB8AC3E}">
        <p14:creationId xmlns:p14="http://schemas.microsoft.com/office/powerpoint/2010/main" val="332079730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803C68-84A9-602C-3735-B08D18096CBB}"/>
            </a:ext>
          </a:extLst>
        </p:cNvPr>
        <p:cNvGrpSpPr/>
        <p:nvPr/>
      </p:nvGrpSpPr>
      <p:grpSpPr>
        <a:xfrm>
          <a:off x="0" y="0"/>
          <a:ext cx="0" cy="0"/>
          <a:chOff x="0" y="0"/>
          <a:chExt cx="0" cy="0"/>
        </a:xfrm>
      </p:grpSpPr>
      <p:sp>
        <p:nvSpPr>
          <p:cNvPr id="8" name="object 2">
            <a:extLst>
              <a:ext uri="{FF2B5EF4-FFF2-40B4-BE49-F238E27FC236}">
                <a16:creationId xmlns:a16="http://schemas.microsoft.com/office/drawing/2014/main" id="{418C80F9-2B8C-7FA6-BABF-127FED9739F4}"/>
              </a:ext>
            </a:extLst>
          </p:cNvPr>
          <p:cNvSpPr txBox="1">
            <a:spLocks noGrp="1"/>
          </p:cNvSpPr>
          <p:nvPr>
            <p:ph type="title"/>
          </p:nvPr>
        </p:nvSpPr>
        <p:spPr>
          <a:xfrm>
            <a:off x="1917405" y="310905"/>
            <a:ext cx="8042176" cy="504071"/>
          </a:xfrm>
          <a:prstGeom prst="rect">
            <a:avLst/>
          </a:prstGeom>
        </p:spPr>
        <p:txBody>
          <a:bodyPr vert="horz" wrap="square" lIns="0" tIns="11516" rIns="0" bIns="0" rtlCol="0" anchor="ctr">
            <a:spAutoFit/>
          </a:bodyPr>
          <a:lstStyle/>
          <a:p>
            <a:pPr marL="11516" marR="4607" indent="213628" algn="ctr">
              <a:lnSpc>
                <a:spcPct val="100000"/>
              </a:lnSpc>
              <a:spcBef>
                <a:spcPts val="91"/>
              </a:spcBef>
            </a:pPr>
            <a:r>
              <a:rPr lang="it-IT" sz="3200" b="1" spc="9" dirty="0">
                <a:solidFill>
                  <a:srgbClr val="C00000"/>
                </a:solidFill>
                <a:latin typeface="+mn-lt"/>
              </a:rPr>
              <a:t>TEST</a:t>
            </a:r>
            <a:endParaRPr sz="3200" b="1" spc="9" dirty="0">
              <a:solidFill>
                <a:srgbClr val="C00000"/>
              </a:solidFill>
              <a:latin typeface="+mn-lt"/>
            </a:endParaRPr>
          </a:p>
        </p:txBody>
      </p:sp>
      <p:sp>
        <p:nvSpPr>
          <p:cNvPr id="11" name="CasellaDiTesto 10">
            <a:extLst>
              <a:ext uri="{FF2B5EF4-FFF2-40B4-BE49-F238E27FC236}">
                <a16:creationId xmlns:a16="http://schemas.microsoft.com/office/drawing/2014/main" id="{6465F494-4C6B-5868-F95D-60D075B84A77}"/>
              </a:ext>
            </a:extLst>
          </p:cNvPr>
          <p:cNvSpPr txBox="1"/>
          <p:nvPr/>
        </p:nvSpPr>
        <p:spPr>
          <a:xfrm>
            <a:off x="382772" y="310905"/>
            <a:ext cx="12014791" cy="6469528"/>
          </a:xfrm>
          <a:prstGeom prst="rect">
            <a:avLst/>
          </a:prstGeom>
          <a:noFill/>
        </p:spPr>
        <p:txBody>
          <a:bodyPr wrap="square" rtlCol="0">
            <a:spAutoFit/>
          </a:bodyPr>
          <a:lstStyle/>
          <a:p>
            <a:pPr algn="l"/>
            <a:endParaRPr lang="it-IT" sz="1800" b="0" i="0" u="none" strike="noStrike" baseline="0" dirty="0">
              <a:solidFill>
                <a:srgbClr val="000000"/>
              </a:solidFill>
              <a:latin typeface="ITC New Baskerville Std"/>
            </a:endParaRPr>
          </a:p>
          <a:p>
            <a:endParaRPr lang="it-IT" sz="1800" b="0" i="0" u="none" strike="noStrike" baseline="0" dirty="0">
              <a:latin typeface="ITC New Baskerville Std"/>
            </a:endParaRPr>
          </a:p>
          <a:p>
            <a:r>
              <a:rPr lang="it-IT" sz="1800" b="1" i="0" u="none" strike="noStrike" baseline="0" dirty="0">
                <a:solidFill>
                  <a:srgbClr val="211D1E"/>
                </a:solidFill>
                <a:latin typeface="ITC New Baskerville Std"/>
              </a:rPr>
              <a:t>10) Ai sensi dell’art. 7 </a:t>
            </a:r>
            <a:r>
              <a:rPr lang="it-IT" sz="1800" b="1" i="0" u="none" strike="noStrike" baseline="0" dirty="0" err="1">
                <a:solidFill>
                  <a:srgbClr val="211D1E"/>
                </a:solidFill>
                <a:latin typeface="ITC New Baskerville Std"/>
              </a:rPr>
              <a:t>D.Lgs.</a:t>
            </a:r>
            <a:r>
              <a:rPr lang="it-IT" sz="1800" b="1" i="0" u="none" strike="noStrike" baseline="0" dirty="0">
                <a:solidFill>
                  <a:srgbClr val="211D1E"/>
                </a:solidFill>
                <a:latin typeface="ITC New Baskerville Std"/>
              </a:rPr>
              <a:t> n. 150/2009 le amministrazioni pubbliche valutano annualmente la performance organizzativa e individuale. La funzione di misurazione e di valutazione della performance è svolta:</a:t>
            </a:r>
          </a:p>
          <a:p>
            <a:r>
              <a:rPr lang="it-IT" sz="1800" b="0" i="0" u="none" strike="noStrike" baseline="0" dirty="0">
                <a:solidFill>
                  <a:srgbClr val="211D1E"/>
                </a:solidFill>
                <a:latin typeface="ITC New Baskerville Std"/>
              </a:rPr>
              <a:t>A. esclusivamente dai dirigenti di ciascuna amministrazione</a:t>
            </a:r>
          </a:p>
          <a:p>
            <a:r>
              <a:rPr lang="it-IT" sz="1800" b="0" i="0" u="none" strike="noStrike" baseline="0" dirty="0">
                <a:solidFill>
                  <a:srgbClr val="211D1E"/>
                </a:solidFill>
                <a:latin typeface="ITC New Baskerville Std"/>
              </a:rPr>
              <a:t>B. dagli Organismi indipendenti di valutazione della performance; dalla Commissione di cui all’articolo 13 </a:t>
            </a:r>
            <a:r>
              <a:rPr lang="it-IT" sz="1800" b="0" i="0" u="none" strike="noStrike" baseline="0" dirty="0" err="1">
                <a:solidFill>
                  <a:srgbClr val="211D1E"/>
                </a:solidFill>
                <a:latin typeface="ITC New Baskerville Std"/>
              </a:rPr>
              <a:t>D.Lgs.</a:t>
            </a:r>
            <a:r>
              <a:rPr lang="it-IT" sz="1800" b="0" i="0" u="none" strike="noStrike" baseline="0" dirty="0">
                <a:solidFill>
                  <a:srgbClr val="211D1E"/>
                </a:solidFill>
                <a:latin typeface="ITC New Baskerville Std"/>
              </a:rPr>
              <a:t> n. 150/09</a:t>
            </a:r>
          </a:p>
          <a:p>
            <a:r>
              <a:rPr lang="it-IT" sz="1800" b="0" i="0" u="none" strike="noStrike" baseline="0" dirty="0">
                <a:solidFill>
                  <a:srgbClr val="211D1E"/>
                </a:solidFill>
                <a:latin typeface="ITC New Baskerville Std"/>
              </a:rPr>
              <a:t>C. dagli Organismi indipendenti di valutazione della performance; dai dirigenti di ciascuna amministrazione, ai sensi degli articoli 16 e 17 </a:t>
            </a:r>
            <a:r>
              <a:rPr lang="it-IT" sz="1800" b="0" i="0" u="none" strike="noStrike" baseline="0" dirty="0" err="1">
                <a:solidFill>
                  <a:srgbClr val="211D1E"/>
                </a:solidFill>
                <a:latin typeface="ITC New Baskerville Std"/>
              </a:rPr>
              <a:t>D.Lgs.</a:t>
            </a:r>
            <a:r>
              <a:rPr lang="it-IT" sz="1800" b="0" i="0" u="none" strike="noStrike" baseline="0" dirty="0">
                <a:solidFill>
                  <a:srgbClr val="211D1E"/>
                </a:solidFill>
                <a:latin typeface="ITC New Baskerville Std"/>
              </a:rPr>
              <a:t> n. 165 del 2001</a:t>
            </a:r>
          </a:p>
          <a:p>
            <a:r>
              <a:rPr lang="it-IT" sz="1800" b="0" i="0" u="none" strike="noStrike" baseline="0" dirty="0">
                <a:solidFill>
                  <a:srgbClr val="211D1E"/>
                </a:solidFill>
                <a:latin typeface="ITC New Baskerville Std"/>
              </a:rPr>
              <a:t>D. dagli Organismi indipendenti di valutazione della performance; dalla Commissione di cui all’articolo 13 </a:t>
            </a:r>
            <a:r>
              <a:rPr lang="it-IT" sz="1800" b="0" i="0" u="none" strike="noStrike" baseline="0" dirty="0" err="1">
                <a:solidFill>
                  <a:srgbClr val="211D1E"/>
                </a:solidFill>
                <a:latin typeface="ITC New Baskerville Std"/>
              </a:rPr>
              <a:t>D.Lgs.</a:t>
            </a:r>
            <a:r>
              <a:rPr lang="it-IT" sz="1800" b="0" i="0" u="none" strike="noStrike" baseline="0" dirty="0">
                <a:solidFill>
                  <a:srgbClr val="211D1E"/>
                </a:solidFill>
                <a:latin typeface="ITC New Baskerville Std"/>
              </a:rPr>
              <a:t> 150/09; dai dirigenti di ciascuna amministrazione, ai sensi degli artt. 16 e 17 </a:t>
            </a:r>
            <a:r>
              <a:rPr lang="it-IT" sz="1800" b="0" i="0" u="none" strike="noStrike" baseline="0" dirty="0" err="1">
                <a:solidFill>
                  <a:srgbClr val="211D1E"/>
                </a:solidFill>
                <a:latin typeface="ITC New Baskerville Std"/>
              </a:rPr>
              <a:t>D.Lgs.</a:t>
            </a:r>
            <a:r>
              <a:rPr lang="it-IT" sz="1800" b="0" i="0" u="none" strike="noStrike" baseline="0" dirty="0">
                <a:solidFill>
                  <a:srgbClr val="211D1E"/>
                </a:solidFill>
                <a:latin typeface="ITC New Baskerville Std"/>
              </a:rPr>
              <a:t> n. 165 del 2001</a:t>
            </a:r>
          </a:p>
          <a:p>
            <a:endParaRPr lang="it-IT" dirty="0">
              <a:solidFill>
                <a:srgbClr val="211D1E"/>
              </a:solidFill>
              <a:latin typeface="ITC New Baskerville Std"/>
            </a:endParaRPr>
          </a:p>
          <a:p>
            <a:pPr algn="l"/>
            <a:endParaRPr lang="it-IT" sz="1800" b="0" i="0" u="none" strike="noStrike" baseline="0" dirty="0">
              <a:solidFill>
                <a:srgbClr val="000000"/>
              </a:solidFill>
              <a:latin typeface="ITC New Baskerville Std"/>
            </a:endParaRPr>
          </a:p>
          <a:p>
            <a:endParaRPr lang="it-IT" sz="1800" b="0" i="0" u="none" strike="noStrike" baseline="0" dirty="0">
              <a:latin typeface="ITC New Baskerville Std"/>
            </a:endParaRPr>
          </a:p>
          <a:p>
            <a:r>
              <a:rPr lang="it-IT" sz="1800" b="1" i="0" u="none" strike="noStrike" baseline="0" dirty="0">
                <a:solidFill>
                  <a:srgbClr val="211D1E"/>
                </a:solidFill>
                <a:latin typeface="ITC New Baskerville Std"/>
              </a:rPr>
              <a:t>11)Fra gli strumenti per premiare il merito e la professionalità di cui all’art. 20 </a:t>
            </a:r>
            <a:r>
              <a:rPr lang="it-IT" sz="1800" b="1" i="0" u="none" strike="noStrike" baseline="0" dirty="0" err="1">
                <a:solidFill>
                  <a:srgbClr val="211D1E"/>
                </a:solidFill>
                <a:latin typeface="ITC New Baskerville Std"/>
              </a:rPr>
              <a:t>D.Lgs.</a:t>
            </a:r>
            <a:r>
              <a:rPr lang="it-IT" sz="1800" b="1" i="0" u="none" strike="noStrike" baseline="0" dirty="0">
                <a:solidFill>
                  <a:srgbClr val="211D1E"/>
                </a:solidFill>
                <a:latin typeface="ITC New Baskerville Std"/>
              </a:rPr>
              <a:t> 150/2009 non figura:</a:t>
            </a:r>
          </a:p>
          <a:p>
            <a:r>
              <a:rPr lang="it-IT" sz="1800" b="0" i="0" u="none" strike="noStrike" baseline="0" dirty="0">
                <a:solidFill>
                  <a:srgbClr val="211D1E"/>
                </a:solidFill>
                <a:latin typeface="ITC New Baskerville Std"/>
              </a:rPr>
              <a:t>A. il bonus annuale delle eccellenze</a:t>
            </a:r>
          </a:p>
          <a:p>
            <a:r>
              <a:rPr lang="it-IT" sz="1800" b="0" i="0" u="none" strike="noStrike" baseline="0" dirty="0">
                <a:solidFill>
                  <a:srgbClr val="211D1E"/>
                </a:solidFill>
                <a:latin typeface="ITC New Baskerville Std"/>
              </a:rPr>
              <a:t>B. l’encomio solenne</a:t>
            </a:r>
          </a:p>
          <a:p>
            <a:r>
              <a:rPr lang="it-IT" sz="1800" b="0" i="0" u="none" strike="noStrike" baseline="0" dirty="0">
                <a:solidFill>
                  <a:srgbClr val="211D1E"/>
                </a:solidFill>
                <a:latin typeface="ITC New Baskerville Std"/>
              </a:rPr>
              <a:t>C. il premio annuale per l’innovazione</a:t>
            </a:r>
          </a:p>
          <a:p>
            <a:r>
              <a:rPr lang="it-IT" sz="1800" b="0" i="0" u="none" strike="noStrike" baseline="0" dirty="0">
                <a:solidFill>
                  <a:srgbClr val="211D1E"/>
                </a:solidFill>
                <a:latin typeface="ITC New Baskerville Std"/>
              </a:rPr>
              <a:t>D. l’attribuzione di incarichi e responsabilità</a:t>
            </a:r>
          </a:p>
          <a:p>
            <a:endParaRPr lang="it-IT" sz="1800" b="0" i="0" u="none" strike="noStrike" baseline="0" dirty="0">
              <a:solidFill>
                <a:srgbClr val="211D1E"/>
              </a:solidFill>
              <a:latin typeface="ITC New Baskerville Std"/>
            </a:endParaRPr>
          </a:p>
          <a:p>
            <a:endParaRPr lang="it-IT" sz="1800" b="0" i="0" u="none" strike="noStrike" baseline="0" dirty="0">
              <a:solidFill>
                <a:srgbClr val="211D1E"/>
              </a:solidFill>
              <a:latin typeface="ITC New Baskerville Std"/>
            </a:endParaRPr>
          </a:p>
          <a:p>
            <a:endParaRPr lang="it-IT" sz="1800" b="0" i="0" u="none" strike="noStrike" baseline="0" dirty="0">
              <a:solidFill>
                <a:srgbClr val="211D1E"/>
              </a:solidFill>
              <a:latin typeface="ITC New Baskerville Std"/>
            </a:endParaRPr>
          </a:p>
          <a:p>
            <a:endParaRPr lang="it-IT" sz="1800" b="0" i="0" u="none" strike="noStrike" baseline="0" dirty="0">
              <a:solidFill>
                <a:srgbClr val="211D1E"/>
              </a:solidFill>
              <a:latin typeface="ITC New Baskerville Std"/>
            </a:endParaRPr>
          </a:p>
          <a:p>
            <a:pPr>
              <a:lnSpc>
                <a:spcPct val="107000"/>
              </a:lnSpc>
              <a:spcAft>
                <a:spcPts val="800"/>
              </a:spcAft>
            </a:pPr>
            <a:endParaRPr lang="it-IT" sz="18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38674670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E879C41-D4F2-CC78-C5E8-24785781DBD5}"/>
            </a:ext>
          </a:extLst>
        </p:cNvPr>
        <p:cNvGrpSpPr/>
        <p:nvPr/>
      </p:nvGrpSpPr>
      <p:grpSpPr>
        <a:xfrm>
          <a:off x="0" y="0"/>
          <a:ext cx="0" cy="0"/>
          <a:chOff x="0" y="0"/>
          <a:chExt cx="0" cy="0"/>
        </a:xfrm>
      </p:grpSpPr>
      <p:sp>
        <p:nvSpPr>
          <p:cNvPr id="8" name="object 2">
            <a:extLst>
              <a:ext uri="{FF2B5EF4-FFF2-40B4-BE49-F238E27FC236}">
                <a16:creationId xmlns:a16="http://schemas.microsoft.com/office/drawing/2014/main" id="{33F84E09-DE19-B4B7-D51F-9C4E654EA36B}"/>
              </a:ext>
            </a:extLst>
          </p:cNvPr>
          <p:cNvSpPr txBox="1">
            <a:spLocks noGrp="1"/>
          </p:cNvSpPr>
          <p:nvPr>
            <p:ph type="title"/>
          </p:nvPr>
        </p:nvSpPr>
        <p:spPr>
          <a:xfrm>
            <a:off x="1917405" y="310905"/>
            <a:ext cx="8042176" cy="504071"/>
          </a:xfrm>
          <a:prstGeom prst="rect">
            <a:avLst/>
          </a:prstGeom>
        </p:spPr>
        <p:txBody>
          <a:bodyPr vert="horz" wrap="square" lIns="0" tIns="11516" rIns="0" bIns="0" rtlCol="0" anchor="ctr">
            <a:spAutoFit/>
          </a:bodyPr>
          <a:lstStyle/>
          <a:p>
            <a:pPr marL="11516" marR="4607" indent="213628" algn="ctr">
              <a:lnSpc>
                <a:spcPct val="100000"/>
              </a:lnSpc>
              <a:spcBef>
                <a:spcPts val="91"/>
              </a:spcBef>
            </a:pPr>
            <a:r>
              <a:rPr lang="it-IT" sz="3200" b="1" spc="9" dirty="0">
                <a:solidFill>
                  <a:srgbClr val="C00000"/>
                </a:solidFill>
                <a:latin typeface="+mn-lt"/>
              </a:rPr>
              <a:t>TEST</a:t>
            </a:r>
            <a:endParaRPr sz="3200" b="1" spc="9" dirty="0">
              <a:solidFill>
                <a:srgbClr val="C00000"/>
              </a:solidFill>
              <a:latin typeface="+mn-lt"/>
            </a:endParaRPr>
          </a:p>
        </p:txBody>
      </p:sp>
      <p:sp>
        <p:nvSpPr>
          <p:cNvPr id="11" name="CasellaDiTesto 10">
            <a:extLst>
              <a:ext uri="{FF2B5EF4-FFF2-40B4-BE49-F238E27FC236}">
                <a16:creationId xmlns:a16="http://schemas.microsoft.com/office/drawing/2014/main" id="{EB0FDC70-E115-64AE-1848-97FA660BEB9C}"/>
              </a:ext>
            </a:extLst>
          </p:cNvPr>
          <p:cNvSpPr txBox="1"/>
          <p:nvPr/>
        </p:nvSpPr>
        <p:spPr>
          <a:xfrm>
            <a:off x="382772" y="310905"/>
            <a:ext cx="12014791" cy="6469528"/>
          </a:xfrm>
          <a:prstGeom prst="rect">
            <a:avLst/>
          </a:prstGeom>
          <a:noFill/>
        </p:spPr>
        <p:txBody>
          <a:bodyPr wrap="square" rtlCol="0">
            <a:spAutoFit/>
          </a:bodyPr>
          <a:lstStyle/>
          <a:p>
            <a:pPr algn="l"/>
            <a:endParaRPr lang="it-IT" sz="1800" b="0" i="0" u="none" strike="noStrike" baseline="0" dirty="0">
              <a:solidFill>
                <a:srgbClr val="000000"/>
              </a:solidFill>
              <a:latin typeface="ITC New Baskerville Std"/>
            </a:endParaRPr>
          </a:p>
          <a:p>
            <a:endParaRPr lang="it-IT" sz="1800" b="0" i="0" u="none" strike="noStrike" baseline="0" dirty="0">
              <a:latin typeface="ITC New Baskerville Std"/>
            </a:endParaRPr>
          </a:p>
          <a:p>
            <a:r>
              <a:rPr lang="it-IT" sz="1800" b="1" i="0" u="none" strike="noStrike" baseline="0" dirty="0">
                <a:solidFill>
                  <a:srgbClr val="211D1E"/>
                </a:solidFill>
                <a:latin typeface="ITC New Baskerville Std"/>
              </a:rPr>
              <a:t>10) Ai sensi dell’art. 7 </a:t>
            </a:r>
            <a:r>
              <a:rPr lang="it-IT" sz="1800" b="1" i="0" u="none" strike="noStrike" baseline="0" dirty="0" err="1">
                <a:solidFill>
                  <a:srgbClr val="211D1E"/>
                </a:solidFill>
                <a:latin typeface="ITC New Baskerville Std"/>
              </a:rPr>
              <a:t>D.Lgs.</a:t>
            </a:r>
            <a:r>
              <a:rPr lang="it-IT" sz="1800" b="1" i="0" u="none" strike="noStrike" baseline="0" dirty="0">
                <a:solidFill>
                  <a:srgbClr val="211D1E"/>
                </a:solidFill>
                <a:latin typeface="ITC New Baskerville Std"/>
              </a:rPr>
              <a:t> n. 150/2009 le amministrazioni pubbliche valutano annualmente la performance organizzativa e individuale. La funzione di misurazione e di valutazione della performance è svolta:</a:t>
            </a:r>
          </a:p>
          <a:p>
            <a:r>
              <a:rPr lang="it-IT" sz="1800" b="0" i="0" u="none" strike="noStrike" baseline="0" dirty="0">
                <a:solidFill>
                  <a:srgbClr val="211D1E"/>
                </a:solidFill>
                <a:latin typeface="ITC New Baskerville Std"/>
              </a:rPr>
              <a:t>A. esclusivamente dai dirigenti di ciascuna amministrazione</a:t>
            </a:r>
          </a:p>
          <a:p>
            <a:r>
              <a:rPr lang="it-IT" sz="1800" b="0" i="0" u="none" strike="noStrike" baseline="0" dirty="0">
                <a:solidFill>
                  <a:srgbClr val="211D1E"/>
                </a:solidFill>
                <a:latin typeface="ITC New Baskerville Std"/>
              </a:rPr>
              <a:t>B. dagli Organismi indipendenti di valutazione della performance; dalla Commissione di cui all’articolo 13 </a:t>
            </a:r>
            <a:r>
              <a:rPr lang="it-IT" sz="1800" b="0" i="0" u="none" strike="noStrike" baseline="0" dirty="0" err="1">
                <a:solidFill>
                  <a:srgbClr val="211D1E"/>
                </a:solidFill>
                <a:latin typeface="ITC New Baskerville Std"/>
              </a:rPr>
              <a:t>D.Lgs.</a:t>
            </a:r>
            <a:r>
              <a:rPr lang="it-IT" sz="1800" b="0" i="0" u="none" strike="noStrike" baseline="0" dirty="0">
                <a:solidFill>
                  <a:srgbClr val="211D1E"/>
                </a:solidFill>
                <a:latin typeface="ITC New Baskerville Std"/>
              </a:rPr>
              <a:t> n. 150/09</a:t>
            </a:r>
          </a:p>
          <a:p>
            <a:r>
              <a:rPr lang="it-IT" sz="1800" b="0" i="0" u="none" strike="noStrike" baseline="0" dirty="0">
                <a:solidFill>
                  <a:srgbClr val="211D1E"/>
                </a:solidFill>
                <a:latin typeface="ITC New Baskerville Std"/>
              </a:rPr>
              <a:t>C. dagli Organismi indipendenti di valutazione della performance; dai dirigenti di ciascuna amministrazione, ai sensi degli articoli 16 e 17 </a:t>
            </a:r>
            <a:r>
              <a:rPr lang="it-IT" sz="1800" b="0" i="0" u="none" strike="noStrike" baseline="0" dirty="0" err="1">
                <a:solidFill>
                  <a:srgbClr val="211D1E"/>
                </a:solidFill>
                <a:latin typeface="ITC New Baskerville Std"/>
              </a:rPr>
              <a:t>D.Lgs.</a:t>
            </a:r>
            <a:r>
              <a:rPr lang="it-IT" sz="1800" b="0" i="0" u="none" strike="noStrike" baseline="0" dirty="0">
                <a:solidFill>
                  <a:srgbClr val="211D1E"/>
                </a:solidFill>
                <a:latin typeface="ITC New Baskerville Std"/>
              </a:rPr>
              <a:t> n. 165 del 2001</a:t>
            </a:r>
          </a:p>
          <a:p>
            <a:r>
              <a:rPr lang="it-IT" sz="1800" b="0" i="0" u="none" strike="noStrike" baseline="0" dirty="0">
                <a:solidFill>
                  <a:srgbClr val="211D1E"/>
                </a:solidFill>
                <a:latin typeface="ITC New Baskerville Std"/>
              </a:rPr>
              <a:t>D. </a:t>
            </a:r>
            <a:r>
              <a:rPr lang="it-IT" sz="1800" b="0" i="0" u="none" strike="noStrike" baseline="0" dirty="0">
                <a:solidFill>
                  <a:srgbClr val="211D1E"/>
                </a:solidFill>
                <a:highlight>
                  <a:srgbClr val="FFFF00"/>
                </a:highlight>
                <a:latin typeface="ITC New Baskerville Std"/>
              </a:rPr>
              <a:t>dagli Organismi indipendenti di valutazione della performance; dalla Commissione di cui all’articolo 13 </a:t>
            </a:r>
            <a:r>
              <a:rPr lang="it-IT" sz="1800" b="0" i="0" u="none" strike="noStrike" baseline="0" dirty="0" err="1">
                <a:solidFill>
                  <a:srgbClr val="211D1E"/>
                </a:solidFill>
                <a:highlight>
                  <a:srgbClr val="FFFF00"/>
                </a:highlight>
                <a:latin typeface="ITC New Baskerville Std"/>
              </a:rPr>
              <a:t>D.Lgs.</a:t>
            </a:r>
            <a:r>
              <a:rPr lang="it-IT" sz="1800" b="0" i="0" u="none" strike="noStrike" baseline="0" dirty="0">
                <a:solidFill>
                  <a:srgbClr val="211D1E"/>
                </a:solidFill>
                <a:highlight>
                  <a:srgbClr val="FFFF00"/>
                </a:highlight>
                <a:latin typeface="ITC New Baskerville Std"/>
              </a:rPr>
              <a:t> 150/09; dai dirigenti di ciascuna amministrazione, ai sensi degli artt. 16 e 17 </a:t>
            </a:r>
            <a:r>
              <a:rPr lang="it-IT" sz="1800" b="0" i="0" u="none" strike="noStrike" baseline="0" dirty="0" err="1">
                <a:solidFill>
                  <a:srgbClr val="211D1E"/>
                </a:solidFill>
                <a:highlight>
                  <a:srgbClr val="FFFF00"/>
                </a:highlight>
                <a:latin typeface="ITC New Baskerville Std"/>
              </a:rPr>
              <a:t>D.Lgs.</a:t>
            </a:r>
            <a:r>
              <a:rPr lang="it-IT" sz="1800" b="0" i="0" u="none" strike="noStrike" baseline="0" dirty="0">
                <a:solidFill>
                  <a:srgbClr val="211D1E"/>
                </a:solidFill>
                <a:highlight>
                  <a:srgbClr val="FFFF00"/>
                </a:highlight>
                <a:latin typeface="ITC New Baskerville Std"/>
              </a:rPr>
              <a:t> n. 165 del 2001</a:t>
            </a:r>
          </a:p>
          <a:p>
            <a:endParaRPr lang="it-IT" dirty="0">
              <a:solidFill>
                <a:srgbClr val="211D1E"/>
              </a:solidFill>
              <a:latin typeface="ITC New Baskerville Std"/>
            </a:endParaRPr>
          </a:p>
          <a:p>
            <a:pPr algn="l"/>
            <a:endParaRPr lang="it-IT" sz="1800" b="0" i="0" u="none" strike="noStrike" baseline="0" dirty="0">
              <a:solidFill>
                <a:srgbClr val="000000"/>
              </a:solidFill>
              <a:latin typeface="ITC New Baskerville Std"/>
            </a:endParaRPr>
          </a:p>
          <a:p>
            <a:endParaRPr lang="it-IT" sz="1800" b="0" i="0" u="none" strike="noStrike" baseline="0" dirty="0">
              <a:latin typeface="ITC New Baskerville Std"/>
            </a:endParaRPr>
          </a:p>
          <a:p>
            <a:r>
              <a:rPr lang="it-IT" sz="1800" b="1" i="0" u="none" strike="noStrike" baseline="0" dirty="0">
                <a:solidFill>
                  <a:srgbClr val="211D1E"/>
                </a:solidFill>
                <a:latin typeface="ITC New Baskerville Std"/>
              </a:rPr>
              <a:t>11)Fra gli strumenti per premiare il merito e la professionalità di cui all’art. 20 </a:t>
            </a:r>
            <a:r>
              <a:rPr lang="it-IT" sz="1800" b="1" i="0" u="none" strike="noStrike" baseline="0" dirty="0" err="1">
                <a:solidFill>
                  <a:srgbClr val="211D1E"/>
                </a:solidFill>
                <a:latin typeface="ITC New Baskerville Std"/>
              </a:rPr>
              <a:t>D.Lgs.</a:t>
            </a:r>
            <a:r>
              <a:rPr lang="it-IT" sz="1800" b="1" i="0" u="none" strike="noStrike" baseline="0" dirty="0">
                <a:solidFill>
                  <a:srgbClr val="211D1E"/>
                </a:solidFill>
                <a:latin typeface="ITC New Baskerville Std"/>
              </a:rPr>
              <a:t> 150/2009 non figura:</a:t>
            </a:r>
          </a:p>
          <a:p>
            <a:r>
              <a:rPr lang="it-IT" sz="1800" b="0" i="0" u="none" strike="noStrike" baseline="0" dirty="0">
                <a:solidFill>
                  <a:srgbClr val="211D1E"/>
                </a:solidFill>
                <a:latin typeface="ITC New Baskerville Std"/>
              </a:rPr>
              <a:t>A. il bonus annuale delle eccellenze</a:t>
            </a:r>
          </a:p>
          <a:p>
            <a:r>
              <a:rPr lang="it-IT" sz="1800" b="0" i="0" u="none" strike="noStrike" baseline="0" dirty="0">
                <a:solidFill>
                  <a:srgbClr val="211D1E"/>
                </a:solidFill>
                <a:highlight>
                  <a:srgbClr val="FFFF00"/>
                </a:highlight>
                <a:latin typeface="ITC New Baskerville Std"/>
              </a:rPr>
              <a:t>B. l’encomio solenne</a:t>
            </a:r>
          </a:p>
          <a:p>
            <a:r>
              <a:rPr lang="it-IT" sz="1800" b="0" i="0" u="none" strike="noStrike" baseline="0" dirty="0">
                <a:solidFill>
                  <a:srgbClr val="211D1E"/>
                </a:solidFill>
                <a:latin typeface="ITC New Baskerville Std"/>
              </a:rPr>
              <a:t>C. il premio annuale per l’innovazione</a:t>
            </a:r>
          </a:p>
          <a:p>
            <a:r>
              <a:rPr lang="it-IT" sz="1800" b="0" i="0" u="none" strike="noStrike" baseline="0" dirty="0">
                <a:solidFill>
                  <a:srgbClr val="211D1E"/>
                </a:solidFill>
                <a:latin typeface="ITC New Baskerville Std"/>
              </a:rPr>
              <a:t>D. l’attribuzione di incarichi e responsabilità</a:t>
            </a:r>
          </a:p>
          <a:p>
            <a:endParaRPr lang="it-IT" sz="1800" b="0" i="0" u="none" strike="noStrike" baseline="0" dirty="0">
              <a:solidFill>
                <a:srgbClr val="211D1E"/>
              </a:solidFill>
              <a:latin typeface="ITC New Baskerville Std"/>
            </a:endParaRPr>
          </a:p>
          <a:p>
            <a:endParaRPr lang="it-IT" sz="1800" b="0" i="0" u="none" strike="noStrike" baseline="0" dirty="0">
              <a:solidFill>
                <a:srgbClr val="211D1E"/>
              </a:solidFill>
              <a:latin typeface="ITC New Baskerville Std"/>
            </a:endParaRPr>
          </a:p>
          <a:p>
            <a:endParaRPr lang="it-IT" sz="1800" b="0" i="0" u="none" strike="noStrike" baseline="0" dirty="0">
              <a:solidFill>
                <a:srgbClr val="211D1E"/>
              </a:solidFill>
              <a:latin typeface="ITC New Baskerville Std"/>
            </a:endParaRPr>
          </a:p>
          <a:p>
            <a:endParaRPr lang="it-IT" sz="1800" b="0" i="0" u="none" strike="noStrike" baseline="0" dirty="0">
              <a:solidFill>
                <a:srgbClr val="211D1E"/>
              </a:solidFill>
              <a:latin typeface="ITC New Baskerville Std"/>
            </a:endParaRPr>
          </a:p>
          <a:p>
            <a:pPr>
              <a:lnSpc>
                <a:spcPct val="107000"/>
              </a:lnSpc>
              <a:spcAft>
                <a:spcPts val="800"/>
              </a:spcAft>
            </a:pPr>
            <a:endParaRPr lang="it-IT" sz="18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82008852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6386ED-6734-CE71-9668-D08D8A7F0FE7}"/>
            </a:ext>
          </a:extLst>
        </p:cNvPr>
        <p:cNvGrpSpPr/>
        <p:nvPr/>
      </p:nvGrpSpPr>
      <p:grpSpPr>
        <a:xfrm>
          <a:off x="0" y="0"/>
          <a:ext cx="0" cy="0"/>
          <a:chOff x="0" y="0"/>
          <a:chExt cx="0" cy="0"/>
        </a:xfrm>
      </p:grpSpPr>
      <p:sp>
        <p:nvSpPr>
          <p:cNvPr id="8" name="object 2">
            <a:extLst>
              <a:ext uri="{FF2B5EF4-FFF2-40B4-BE49-F238E27FC236}">
                <a16:creationId xmlns:a16="http://schemas.microsoft.com/office/drawing/2014/main" id="{292AC3A3-F6EC-2FE9-2B4B-7E4A227DC37E}"/>
              </a:ext>
            </a:extLst>
          </p:cNvPr>
          <p:cNvSpPr txBox="1">
            <a:spLocks noGrp="1"/>
          </p:cNvSpPr>
          <p:nvPr>
            <p:ph type="title"/>
          </p:nvPr>
        </p:nvSpPr>
        <p:spPr>
          <a:xfrm>
            <a:off x="1917405" y="310905"/>
            <a:ext cx="8042176" cy="504071"/>
          </a:xfrm>
          <a:prstGeom prst="rect">
            <a:avLst/>
          </a:prstGeom>
        </p:spPr>
        <p:txBody>
          <a:bodyPr vert="horz" wrap="square" lIns="0" tIns="11516" rIns="0" bIns="0" rtlCol="0" anchor="ctr">
            <a:spAutoFit/>
          </a:bodyPr>
          <a:lstStyle/>
          <a:p>
            <a:pPr marL="11516" marR="4607" indent="213628" algn="ctr">
              <a:lnSpc>
                <a:spcPct val="100000"/>
              </a:lnSpc>
              <a:spcBef>
                <a:spcPts val="91"/>
              </a:spcBef>
            </a:pPr>
            <a:r>
              <a:rPr lang="it-IT" sz="3200" b="1" spc="9" dirty="0">
                <a:solidFill>
                  <a:srgbClr val="C00000"/>
                </a:solidFill>
                <a:latin typeface="+mn-lt"/>
              </a:rPr>
              <a:t>TEST</a:t>
            </a:r>
            <a:endParaRPr sz="3200" b="1" spc="9" dirty="0">
              <a:solidFill>
                <a:srgbClr val="C00000"/>
              </a:solidFill>
              <a:latin typeface="+mn-lt"/>
            </a:endParaRPr>
          </a:p>
        </p:txBody>
      </p:sp>
      <p:sp>
        <p:nvSpPr>
          <p:cNvPr id="11" name="CasellaDiTesto 10">
            <a:extLst>
              <a:ext uri="{FF2B5EF4-FFF2-40B4-BE49-F238E27FC236}">
                <a16:creationId xmlns:a16="http://schemas.microsoft.com/office/drawing/2014/main" id="{DDBE9246-866C-92D0-673A-3B0823C00EBC}"/>
              </a:ext>
            </a:extLst>
          </p:cNvPr>
          <p:cNvSpPr txBox="1"/>
          <p:nvPr/>
        </p:nvSpPr>
        <p:spPr>
          <a:xfrm>
            <a:off x="382772" y="310905"/>
            <a:ext cx="12014791" cy="4530536"/>
          </a:xfrm>
          <a:prstGeom prst="rect">
            <a:avLst/>
          </a:prstGeom>
          <a:noFill/>
        </p:spPr>
        <p:txBody>
          <a:bodyPr wrap="square" rtlCol="0">
            <a:spAutoFit/>
          </a:bodyPr>
          <a:lstStyle/>
          <a:p>
            <a:pPr algn="l"/>
            <a:endParaRPr lang="it-IT" sz="1800" b="0" i="0" u="none" strike="noStrike" baseline="0" dirty="0">
              <a:solidFill>
                <a:srgbClr val="000000"/>
              </a:solidFill>
              <a:latin typeface="ITC New Baskerville Std"/>
            </a:endParaRPr>
          </a:p>
          <a:p>
            <a:endParaRPr lang="it-IT" sz="1800" b="0" i="0" u="none" strike="noStrike" baseline="0" dirty="0">
              <a:latin typeface="ITC New Baskerville Std"/>
            </a:endParaRPr>
          </a:p>
          <a:p>
            <a:pPr algn="l"/>
            <a:endParaRPr lang="it-IT" sz="1800" b="0" i="0" u="none" strike="noStrike" baseline="0" dirty="0">
              <a:solidFill>
                <a:srgbClr val="000000"/>
              </a:solidFill>
              <a:latin typeface="ITC New Baskerville Std"/>
            </a:endParaRPr>
          </a:p>
          <a:p>
            <a:endParaRPr lang="it-IT" sz="1800" b="0" i="0" u="none" strike="noStrike" baseline="0" dirty="0">
              <a:latin typeface="ITC New Baskerville Std"/>
            </a:endParaRPr>
          </a:p>
          <a:p>
            <a:r>
              <a:rPr lang="it-IT" sz="1800" b="1" i="0" u="none" strike="noStrike" baseline="0" dirty="0">
                <a:solidFill>
                  <a:srgbClr val="211D1E"/>
                </a:solidFill>
                <a:latin typeface="ITC New Baskerville Std"/>
              </a:rPr>
              <a:t>10) Quale tra le attività di seguito elencate può essere esercitata dal pubblico dipendente su autorizzazione della propria amministrazione? </a:t>
            </a:r>
          </a:p>
          <a:p>
            <a:r>
              <a:rPr lang="it-IT" sz="1800" b="0" i="0" u="none" strike="noStrike" baseline="0" dirty="0">
                <a:solidFill>
                  <a:srgbClr val="211D1E"/>
                </a:solidFill>
                <a:latin typeface="ITC New Baskerville Std"/>
              </a:rPr>
              <a:t>A. Esercizio di impresa agricola </a:t>
            </a:r>
          </a:p>
          <a:p>
            <a:r>
              <a:rPr lang="it-IT" sz="1800" b="0" i="0" u="none" strike="noStrike" baseline="0" dirty="0">
                <a:solidFill>
                  <a:srgbClr val="211D1E"/>
                </a:solidFill>
                <a:highlight>
                  <a:srgbClr val="FFFF00"/>
                </a:highlight>
                <a:latin typeface="ITC New Baskerville Std"/>
              </a:rPr>
              <a:t>B. Revisore dei conti </a:t>
            </a:r>
          </a:p>
          <a:p>
            <a:r>
              <a:rPr lang="it-IT" sz="1800" b="0" i="0" u="none" strike="noStrike" baseline="0" dirty="0">
                <a:solidFill>
                  <a:srgbClr val="211D1E"/>
                </a:solidFill>
                <a:latin typeface="ITC New Baskerville Std"/>
              </a:rPr>
              <a:t>C. Cariche in società con scopo di lucro </a:t>
            </a:r>
          </a:p>
          <a:p>
            <a:r>
              <a:rPr lang="it-IT" sz="1800" b="0" i="0" u="none" strike="noStrike" baseline="0" dirty="0">
                <a:solidFill>
                  <a:srgbClr val="211D1E"/>
                </a:solidFill>
                <a:latin typeface="ITC New Baskerville Std"/>
              </a:rPr>
              <a:t>D. Cariche in società a partecipazione statale </a:t>
            </a:r>
          </a:p>
          <a:p>
            <a:endParaRPr lang="it-IT" sz="1800" b="0" i="0" u="none" strike="noStrike" baseline="0" dirty="0">
              <a:solidFill>
                <a:srgbClr val="211D1E"/>
              </a:solidFill>
              <a:latin typeface="ITC New Baskerville Std"/>
            </a:endParaRPr>
          </a:p>
          <a:p>
            <a:endParaRPr lang="it-IT" sz="1800" b="0" i="0" u="none" strike="noStrike" baseline="0" dirty="0">
              <a:solidFill>
                <a:srgbClr val="211D1E"/>
              </a:solidFill>
              <a:latin typeface="ITC New Baskerville Std"/>
            </a:endParaRPr>
          </a:p>
          <a:p>
            <a:endParaRPr lang="it-IT" sz="1800" b="0" i="0" u="none" strike="noStrike" baseline="0" dirty="0">
              <a:solidFill>
                <a:srgbClr val="211D1E"/>
              </a:solidFill>
              <a:latin typeface="ITC New Baskerville Std"/>
            </a:endParaRPr>
          </a:p>
          <a:p>
            <a:endParaRPr lang="it-IT" sz="1800" b="0" i="0" u="none" strike="noStrike" baseline="0" dirty="0">
              <a:solidFill>
                <a:srgbClr val="211D1E"/>
              </a:solidFill>
              <a:latin typeface="ITC New Baskerville Std"/>
            </a:endParaRPr>
          </a:p>
          <a:p>
            <a:endParaRPr lang="it-IT" sz="1800" b="0" i="0" u="none" strike="noStrike" baseline="0" dirty="0">
              <a:solidFill>
                <a:srgbClr val="211D1E"/>
              </a:solidFill>
              <a:latin typeface="ITC New Baskerville Std"/>
            </a:endParaRPr>
          </a:p>
          <a:p>
            <a:pPr>
              <a:lnSpc>
                <a:spcPct val="107000"/>
              </a:lnSpc>
              <a:spcAft>
                <a:spcPts val="800"/>
              </a:spcAft>
            </a:pPr>
            <a:endParaRPr lang="it-IT" sz="18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664200011"/>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object 2"/>
          <p:cNvSpPr txBox="1">
            <a:spLocks noGrp="1"/>
          </p:cNvSpPr>
          <p:nvPr>
            <p:ph type="title"/>
          </p:nvPr>
        </p:nvSpPr>
        <p:spPr>
          <a:xfrm>
            <a:off x="2168624" y="1600201"/>
            <a:ext cx="8042176" cy="504071"/>
          </a:xfrm>
          <a:prstGeom prst="rect">
            <a:avLst/>
          </a:prstGeom>
        </p:spPr>
        <p:txBody>
          <a:bodyPr vert="horz" wrap="square" lIns="0" tIns="11516" rIns="0" bIns="0" rtlCol="0" anchor="ctr">
            <a:spAutoFit/>
          </a:bodyPr>
          <a:lstStyle/>
          <a:p>
            <a:pPr marL="11516" marR="4607" indent="213628" algn="ctr">
              <a:lnSpc>
                <a:spcPct val="100000"/>
              </a:lnSpc>
              <a:spcBef>
                <a:spcPts val="91"/>
              </a:spcBef>
            </a:pPr>
            <a:r>
              <a:rPr lang="it-IT" sz="3200" b="1" spc="9" dirty="0">
                <a:solidFill>
                  <a:srgbClr val="C00000"/>
                </a:solidFill>
                <a:latin typeface="+mn-lt"/>
              </a:rPr>
              <a:t>PRINCIPI GENERALI DEL DIRITTO SINDACALE</a:t>
            </a:r>
            <a:endParaRPr sz="3200" b="1" spc="9" dirty="0">
              <a:solidFill>
                <a:srgbClr val="C00000"/>
              </a:solidFill>
              <a:latin typeface="+mn-lt"/>
            </a:endParaRPr>
          </a:p>
        </p:txBody>
      </p:sp>
      <p:sp>
        <p:nvSpPr>
          <p:cNvPr id="11" name="CasellaDiTesto 10"/>
          <p:cNvSpPr txBox="1"/>
          <p:nvPr/>
        </p:nvSpPr>
        <p:spPr>
          <a:xfrm>
            <a:off x="1752600" y="2286001"/>
            <a:ext cx="8691602" cy="5632311"/>
          </a:xfrm>
          <a:prstGeom prst="rect">
            <a:avLst/>
          </a:prstGeom>
          <a:noFill/>
        </p:spPr>
        <p:txBody>
          <a:bodyPr wrap="square" rtlCol="0">
            <a:spAutoFit/>
          </a:bodyPr>
          <a:lstStyle/>
          <a:p>
            <a:pPr algn="just"/>
            <a:r>
              <a:rPr lang="it-IT" sz="2000" dirty="0">
                <a:solidFill>
                  <a:srgbClr val="000000"/>
                </a:solidFill>
                <a:latin typeface="Calibri"/>
              </a:rPr>
              <a:t>Il </a:t>
            </a:r>
            <a:r>
              <a:rPr lang="it-IT" sz="2000" b="1" dirty="0">
                <a:solidFill>
                  <a:srgbClr val="000000"/>
                </a:solidFill>
                <a:latin typeface="Calibri"/>
              </a:rPr>
              <a:t>diritto sindacale </a:t>
            </a:r>
            <a:r>
              <a:rPr lang="it-IT" sz="2000" dirty="0">
                <a:solidFill>
                  <a:srgbClr val="000000"/>
                </a:solidFill>
                <a:latin typeface="Calibri"/>
              </a:rPr>
              <a:t>è quella branca del diritto che studia la figura del lavoratore da un punto di vista collettivo: oggetto dello studio della disciplina sono tre argomenti principali: le organizzazioni sindacali, lo sciopero e il contratto collettivo di lavoro. </a:t>
            </a:r>
          </a:p>
          <a:p>
            <a:pPr algn="just"/>
            <a:r>
              <a:rPr lang="it-IT" sz="2000" dirty="0"/>
              <a:t>Principi costituzionali - </a:t>
            </a:r>
            <a:r>
              <a:rPr lang="it-IT" sz="2000" b="1" dirty="0"/>
              <a:t>Costituzione della Repubblica Italiana Art.39</a:t>
            </a:r>
          </a:p>
          <a:p>
            <a:pPr algn="just"/>
            <a:r>
              <a:rPr lang="it-IT" sz="2000" dirty="0"/>
              <a:t>«</a:t>
            </a:r>
            <a:r>
              <a:rPr lang="it-IT" sz="2000" i="1" dirty="0"/>
              <a:t>L'organizzazione sindacale è libera. Ai sindacati non può essere imposto altro obbligo se non la loro registrazione presso uffici locali o centrali, secondo le norme di legge. È condizione per la registrazione che gli statuti dei sindacati sanciscano un ordinamento interno a base democratica. I sindacati registrati hanno personalità giuridica. Possono, rappresentati unitariamente in proporzione dei loro iscritti, stipulare contratti collettivi di lavoro con efficacia obbligatoria per tutti gli appartenenti alle categorie alle quali il contratto si riferisce</a:t>
            </a:r>
            <a:r>
              <a:rPr lang="it-IT" sz="2000" dirty="0"/>
              <a:t>.»</a:t>
            </a:r>
            <a:endParaRPr sz="2000"/>
          </a:p>
          <a:p>
            <a:pPr algn="just"/>
            <a:endParaRPr sz="2000"/>
          </a:p>
          <a:p>
            <a:pPr algn="just"/>
            <a:endParaRPr sz="2000"/>
          </a:p>
          <a:p>
            <a:pPr algn="just"/>
            <a:endParaRPr sz="2000"/>
          </a:p>
          <a:p>
            <a:pPr algn="just"/>
            <a:endParaRPr sz="2000"/>
          </a:p>
          <a:p>
            <a:pPr algn="just"/>
            <a:endParaRPr sz="2000"/>
          </a:p>
          <a:p>
            <a:pPr algn="just"/>
            <a:endParaRPr sz="200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object 2"/>
          <p:cNvSpPr txBox="1">
            <a:spLocks noGrp="1"/>
          </p:cNvSpPr>
          <p:nvPr>
            <p:ph type="title"/>
          </p:nvPr>
        </p:nvSpPr>
        <p:spPr>
          <a:xfrm>
            <a:off x="2168624" y="1600201"/>
            <a:ext cx="8042176" cy="504071"/>
          </a:xfrm>
          <a:prstGeom prst="rect">
            <a:avLst/>
          </a:prstGeom>
        </p:spPr>
        <p:txBody>
          <a:bodyPr vert="horz" wrap="square" lIns="0" tIns="11516" rIns="0" bIns="0" rtlCol="0" anchor="ctr">
            <a:spAutoFit/>
          </a:bodyPr>
          <a:lstStyle/>
          <a:p>
            <a:pPr marL="11516" marR="4607" indent="213628" algn="ctr">
              <a:lnSpc>
                <a:spcPct val="100000"/>
              </a:lnSpc>
              <a:spcBef>
                <a:spcPts val="91"/>
              </a:spcBef>
            </a:pPr>
            <a:r>
              <a:rPr lang="it-IT" sz="3200" b="1" spc="9" dirty="0">
                <a:solidFill>
                  <a:srgbClr val="C00000"/>
                </a:solidFill>
                <a:latin typeface="+mn-lt"/>
              </a:rPr>
              <a:t>PRINCIPI GENERALI DEL DIRITTO SINDACALE</a:t>
            </a:r>
            <a:endParaRPr sz="3200" b="1" spc="9" dirty="0">
              <a:solidFill>
                <a:srgbClr val="C00000"/>
              </a:solidFill>
              <a:latin typeface="+mn-lt"/>
            </a:endParaRPr>
          </a:p>
        </p:txBody>
      </p:sp>
      <p:sp>
        <p:nvSpPr>
          <p:cNvPr id="11" name="CasellaDiTesto 10"/>
          <p:cNvSpPr txBox="1"/>
          <p:nvPr/>
        </p:nvSpPr>
        <p:spPr>
          <a:xfrm>
            <a:off x="2057400" y="2362201"/>
            <a:ext cx="8077200" cy="4708981"/>
          </a:xfrm>
          <a:prstGeom prst="rect">
            <a:avLst/>
          </a:prstGeom>
          <a:noFill/>
        </p:spPr>
        <p:txBody>
          <a:bodyPr wrap="square" rtlCol="0">
            <a:spAutoFit/>
          </a:bodyPr>
          <a:lstStyle/>
          <a:p>
            <a:pPr algn="just"/>
            <a:r>
              <a:rPr lang="it-IT" sz="2000" dirty="0">
                <a:solidFill>
                  <a:srgbClr val="000000"/>
                </a:solidFill>
                <a:latin typeface="Calibri"/>
              </a:rPr>
              <a:t>Le </a:t>
            </a:r>
            <a:r>
              <a:rPr lang="it-IT" sz="2000" dirty="0" err="1">
                <a:solidFill>
                  <a:srgbClr val="000000"/>
                </a:solidFill>
                <a:latin typeface="Calibri"/>
              </a:rPr>
              <a:t>PP.AA.</a:t>
            </a:r>
            <a:r>
              <a:rPr lang="it-IT" sz="2000" dirty="0">
                <a:solidFill>
                  <a:srgbClr val="000000"/>
                </a:solidFill>
                <a:latin typeface="Calibri"/>
              </a:rPr>
              <a:t>, nel perseguimento dell’interesse della collettività, sono tenute al rispetto dei principi costituzionali di </a:t>
            </a:r>
          </a:p>
          <a:p>
            <a:pPr algn="just">
              <a:buFont typeface="Arial" pitchFamily="34" charset="0"/>
              <a:buChar char="•"/>
            </a:pPr>
            <a:r>
              <a:rPr lang="it-IT" sz="2000" dirty="0">
                <a:solidFill>
                  <a:srgbClr val="000000"/>
                </a:solidFill>
                <a:latin typeface="Calibri"/>
              </a:rPr>
              <a:t> </a:t>
            </a:r>
            <a:r>
              <a:rPr lang="it-IT" sz="2000" b="1" dirty="0">
                <a:solidFill>
                  <a:srgbClr val="000000"/>
                </a:solidFill>
                <a:latin typeface="Calibri"/>
              </a:rPr>
              <a:t>legalità, imparzialità e buon andamento</a:t>
            </a:r>
            <a:r>
              <a:rPr lang="it-IT" sz="2000" dirty="0">
                <a:solidFill>
                  <a:srgbClr val="000000"/>
                </a:solidFill>
                <a:latin typeface="Calibri"/>
              </a:rPr>
              <a:t>;</a:t>
            </a:r>
          </a:p>
          <a:p>
            <a:pPr algn="just">
              <a:buFont typeface="Arial" pitchFamily="34" charset="0"/>
              <a:buChar char="•"/>
            </a:pPr>
            <a:r>
              <a:rPr lang="it-IT" sz="2000" dirty="0">
                <a:solidFill>
                  <a:srgbClr val="000000"/>
                </a:solidFill>
                <a:latin typeface="Calibri"/>
              </a:rPr>
              <a:t> </a:t>
            </a:r>
            <a:r>
              <a:rPr lang="it-IT" sz="2000" b="1" dirty="0">
                <a:solidFill>
                  <a:srgbClr val="000000"/>
                </a:solidFill>
                <a:latin typeface="Calibri"/>
              </a:rPr>
              <a:t>Principio dell’accesso ai pubblici uffici in condizione di uguaglianza </a:t>
            </a:r>
            <a:r>
              <a:rPr lang="it-IT" sz="2000" dirty="0">
                <a:solidFill>
                  <a:srgbClr val="000000"/>
                </a:solidFill>
                <a:latin typeface="Calibri"/>
              </a:rPr>
              <a:t>(art.51); </a:t>
            </a:r>
          </a:p>
          <a:p>
            <a:pPr algn="just">
              <a:buFont typeface="Arial" pitchFamily="34" charset="0"/>
              <a:buChar char="•"/>
            </a:pPr>
            <a:r>
              <a:rPr lang="it-IT" sz="2000" dirty="0">
                <a:solidFill>
                  <a:srgbClr val="000000"/>
                </a:solidFill>
                <a:latin typeface="Calibri"/>
              </a:rPr>
              <a:t> </a:t>
            </a:r>
            <a:r>
              <a:rPr lang="it-IT" sz="2000" b="1" dirty="0">
                <a:solidFill>
                  <a:srgbClr val="000000"/>
                </a:solidFill>
                <a:latin typeface="Calibri"/>
              </a:rPr>
              <a:t>Dovere per i pubblici impiegati ad adempiere con onore alle proprie funzioni e di porsi al servizio esclusivo della Nazione </a:t>
            </a:r>
            <a:r>
              <a:rPr lang="it-IT" sz="2000" dirty="0">
                <a:solidFill>
                  <a:srgbClr val="000000"/>
                </a:solidFill>
                <a:latin typeface="Calibri"/>
              </a:rPr>
              <a:t>(artt.54 e 98); </a:t>
            </a:r>
          </a:p>
          <a:p>
            <a:pPr algn="just">
              <a:buFont typeface="Arial" pitchFamily="34" charset="0"/>
              <a:buChar char="•"/>
            </a:pPr>
            <a:r>
              <a:rPr lang="it-IT" sz="2000" dirty="0">
                <a:solidFill>
                  <a:srgbClr val="000000"/>
                </a:solidFill>
                <a:latin typeface="Calibri"/>
              </a:rPr>
              <a:t> La </a:t>
            </a:r>
            <a:r>
              <a:rPr lang="it-IT" sz="2000" b="1" dirty="0">
                <a:solidFill>
                  <a:srgbClr val="000000"/>
                </a:solidFill>
                <a:latin typeface="Calibri"/>
              </a:rPr>
              <a:t>riserva di legge inerente all’organizzazione dei pubblici uffici e il principio di buon andamento dell’amministrazione </a:t>
            </a:r>
            <a:r>
              <a:rPr lang="it-IT" sz="2000" dirty="0">
                <a:solidFill>
                  <a:srgbClr val="000000"/>
                </a:solidFill>
                <a:latin typeface="Calibri"/>
              </a:rPr>
              <a:t>(art.97); </a:t>
            </a:r>
          </a:p>
          <a:p>
            <a:pPr algn="just">
              <a:buFont typeface="Arial" pitchFamily="34" charset="0"/>
              <a:buChar char="•"/>
            </a:pPr>
            <a:r>
              <a:rPr lang="it-IT" sz="2000" dirty="0">
                <a:solidFill>
                  <a:srgbClr val="000000"/>
                </a:solidFill>
                <a:latin typeface="Calibri"/>
              </a:rPr>
              <a:t> La </a:t>
            </a:r>
            <a:r>
              <a:rPr lang="it-IT" sz="2000" b="1" dirty="0">
                <a:solidFill>
                  <a:srgbClr val="000000"/>
                </a:solidFill>
                <a:latin typeface="Calibri"/>
              </a:rPr>
              <a:t>responsabilità diretta dei dipendenti pubblici </a:t>
            </a:r>
            <a:r>
              <a:rPr lang="it-IT" sz="2000" dirty="0">
                <a:solidFill>
                  <a:srgbClr val="000000"/>
                </a:solidFill>
                <a:latin typeface="Calibri"/>
              </a:rPr>
              <a:t>(art.28).</a:t>
            </a:r>
            <a:endParaRPr sz="2000"/>
          </a:p>
          <a:p>
            <a:pPr algn="just"/>
            <a:endParaRPr sz="2000"/>
          </a:p>
          <a:p>
            <a:pPr algn="just"/>
            <a:endParaRPr sz="2000"/>
          </a:p>
          <a:p>
            <a:pPr algn="just"/>
            <a:endParaRPr sz="2000"/>
          </a:p>
          <a:p>
            <a:pPr algn="just"/>
            <a:endParaRPr sz="2000"/>
          </a:p>
          <a:p>
            <a:pPr algn="just"/>
            <a:endParaRPr sz="2000"/>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object 2"/>
          <p:cNvSpPr txBox="1">
            <a:spLocks noGrp="1"/>
          </p:cNvSpPr>
          <p:nvPr>
            <p:ph type="title"/>
          </p:nvPr>
        </p:nvSpPr>
        <p:spPr>
          <a:xfrm>
            <a:off x="2168624" y="1600201"/>
            <a:ext cx="8042176" cy="504071"/>
          </a:xfrm>
          <a:prstGeom prst="rect">
            <a:avLst/>
          </a:prstGeom>
        </p:spPr>
        <p:txBody>
          <a:bodyPr vert="horz" wrap="square" lIns="0" tIns="11516" rIns="0" bIns="0" rtlCol="0" anchor="ctr">
            <a:spAutoFit/>
          </a:bodyPr>
          <a:lstStyle/>
          <a:p>
            <a:pPr marL="11516" marR="4607" indent="213628" algn="ctr">
              <a:lnSpc>
                <a:spcPct val="100000"/>
              </a:lnSpc>
              <a:spcBef>
                <a:spcPts val="91"/>
              </a:spcBef>
            </a:pPr>
            <a:r>
              <a:rPr lang="it-IT" sz="3200" b="1" spc="9" dirty="0">
                <a:solidFill>
                  <a:srgbClr val="C00000"/>
                </a:solidFill>
                <a:latin typeface="+mn-lt"/>
              </a:rPr>
              <a:t>PRINCIPI GENERALI DEL DIRITTO SINDACALE</a:t>
            </a:r>
            <a:endParaRPr sz="3200" b="1" spc="9" dirty="0">
              <a:solidFill>
                <a:srgbClr val="C00000"/>
              </a:solidFill>
              <a:latin typeface="+mn-lt"/>
            </a:endParaRPr>
          </a:p>
        </p:txBody>
      </p:sp>
      <p:sp>
        <p:nvSpPr>
          <p:cNvPr id="11" name="CasellaDiTesto 10"/>
          <p:cNvSpPr txBox="1"/>
          <p:nvPr/>
        </p:nvSpPr>
        <p:spPr>
          <a:xfrm>
            <a:off x="1981200" y="2286000"/>
            <a:ext cx="8153400" cy="5016758"/>
          </a:xfrm>
          <a:prstGeom prst="rect">
            <a:avLst/>
          </a:prstGeom>
          <a:noFill/>
        </p:spPr>
        <p:txBody>
          <a:bodyPr wrap="square" rtlCol="0">
            <a:spAutoFit/>
          </a:bodyPr>
          <a:lstStyle/>
          <a:p>
            <a:pPr algn="just"/>
            <a:r>
              <a:rPr lang="it-IT" sz="2000" b="1" dirty="0">
                <a:solidFill>
                  <a:srgbClr val="000000"/>
                </a:solidFill>
                <a:latin typeface="Calibri"/>
              </a:rPr>
              <a:t>La legge 20 maggio 1970, n. 300 - Statuto dei lavoratori </a:t>
            </a:r>
            <a:r>
              <a:rPr lang="it-IT" sz="2000" dirty="0">
                <a:solidFill>
                  <a:srgbClr val="000000"/>
                </a:solidFill>
                <a:latin typeface="Calibri"/>
              </a:rPr>
              <a:t>- è una delle principali normative della Repubblica Italiana in tema di diritto del lavoro. Introdusse importanti e notevoli modifiche sia sul piano delle condizioni di lavoro che su quello dei rapporti fra i datori di lavoro, i lavoratori con alcune disposizioni a tutela di questi ultimi e nel campo delle rappresentanze sindacali; ad oggi di fatto costituisce, a seguito di minori integrazioni e modifiche, l'ossatura e la base di molte previsioni </a:t>
            </a:r>
            <a:r>
              <a:rPr lang="it-IT" sz="2000" dirty="0" err="1">
                <a:solidFill>
                  <a:srgbClr val="000000"/>
                </a:solidFill>
                <a:latin typeface="Calibri"/>
              </a:rPr>
              <a:t>ordinamentali</a:t>
            </a:r>
            <a:r>
              <a:rPr lang="it-IT" sz="2000" dirty="0">
                <a:solidFill>
                  <a:srgbClr val="000000"/>
                </a:solidFill>
                <a:latin typeface="Calibri"/>
              </a:rPr>
              <a:t> in materia di diritto del lavoro in Italia.</a:t>
            </a:r>
          </a:p>
          <a:p>
            <a:pPr algn="just"/>
            <a:endParaRPr lang="it-IT" sz="2000" dirty="0">
              <a:solidFill>
                <a:srgbClr val="000000"/>
              </a:solidFill>
              <a:latin typeface="Calibri"/>
            </a:endParaRPr>
          </a:p>
          <a:p>
            <a:pPr algn="just"/>
            <a:r>
              <a:rPr lang="it-IT" sz="2000" b="1" dirty="0">
                <a:solidFill>
                  <a:srgbClr val="000000"/>
                </a:solidFill>
                <a:latin typeface="Calibri"/>
              </a:rPr>
              <a:t>L’art. 51 </a:t>
            </a:r>
            <a:r>
              <a:rPr lang="it-IT" sz="2000" b="1" dirty="0" err="1">
                <a:solidFill>
                  <a:srgbClr val="000000"/>
                </a:solidFill>
                <a:latin typeface="Calibri"/>
              </a:rPr>
              <a:t>D.Lgs.</a:t>
            </a:r>
            <a:r>
              <a:rPr lang="it-IT" sz="2000" b="1" dirty="0">
                <a:solidFill>
                  <a:srgbClr val="000000"/>
                </a:solidFill>
                <a:latin typeface="Calibri"/>
              </a:rPr>
              <a:t> 165/2001 </a:t>
            </a:r>
            <a:r>
              <a:rPr lang="it-IT" sz="2000" dirty="0">
                <a:solidFill>
                  <a:srgbClr val="000000"/>
                </a:solidFill>
                <a:latin typeface="Calibri"/>
              </a:rPr>
              <a:t>statuisce che la L. 300/1970 si applica anche alle Pubbliche Amministrazioni, a prescindere dal numero di dipendenti.</a:t>
            </a:r>
            <a:endParaRPr sz="2000"/>
          </a:p>
          <a:p>
            <a:pPr algn="just"/>
            <a:endParaRPr sz="2000"/>
          </a:p>
          <a:p>
            <a:pPr algn="just"/>
            <a:endParaRPr sz="2000"/>
          </a:p>
          <a:p>
            <a:pPr algn="just"/>
            <a:endParaRPr sz="2000"/>
          </a:p>
          <a:p>
            <a:pPr algn="just"/>
            <a:endParaRPr sz="2000"/>
          </a:p>
          <a:p>
            <a:pPr algn="just"/>
            <a:endParaRPr sz="2000"/>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object 2"/>
          <p:cNvSpPr txBox="1">
            <a:spLocks noGrp="1"/>
          </p:cNvSpPr>
          <p:nvPr>
            <p:ph type="title"/>
          </p:nvPr>
        </p:nvSpPr>
        <p:spPr>
          <a:xfrm>
            <a:off x="2168624" y="1600201"/>
            <a:ext cx="8042176" cy="996513"/>
          </a:xfrm>
          <a:prstGeom prst="rect">
            <a:avLst/>
          </a:prstGeom>
        </p:spPr>
        <p:txBody>
          <a:bodyPr vert="horz" wrap="square" lIns="0" tIns="11516" rIns="0" bIns="0" rtlCol="0" anchor="ctr">
            <a:spAutoFit/>
          </a:bodyPr>
          <a:lstStyle/>
          <a:p>
            <a:pPr marL="11516" marR="4607" indent="213628" algn="ctr">
              <a:lnSpc>
                <a:spcPct val="100000"/>
              </a:lnSpc>
              <a:spcBef>
                <a:spcPts val="91"/>
              </a:spcBef>
            </a:pPr>
            <a:r>
              <a:rPr lang="it-IT" sz="3200" b="1" spc="9" dirty="0">
                <a:solidFill>
                  <a:srgbClr val="C00000"/>
                </a:solidFill>
                <a:latin typeface="+mn-lt"/>
              </a:rPr>
              <a:t>LIBERTA’ SINDACALE NELLA COSTITUZIONE E NEL C.D. STATUTO DEI LAVORATORI</a:t>
            </a:r>
            <a:endParaRPr sz="3200" b="1" spc="9" dirty="0">
              <a:solidFill>
                <a:srgbClr val="C00000"/>
              </a:solidFill>
              <a:latin typeface="+mn-lt"/>
            </a:endParaRPr>
          </a:p>
        </p:txBody>
      </p:sp>
      <p:sp>
        <p:nvSpPr>
          <p:cNvPr id="11" name="CasellaDiTesto 10"/>
          <p:cNvSpPr txBox="1"/>
          <p:nvPr/>
        </p:nvSpPr>
        <p:spPr>
          <a:xfrm>
            <a:off x="2057400" y="2764573"/>
            <a:ext cx="8153400" cy="4708981"/>
          </a:xfrm>
          <a:prstGeom prst="rect">
            <a:avLst/>
          </a:prstGeom>
          <a:noFill/>
        </p:spPr>
        <p:txBody>
          <a:bodyPr wrap="square" rtlCol="0">
            <a:spAutoFit/>
          </a:bodyPr>
          <a:lstStyle/>
          <a:p>
            <a:pPr algn="just"/>
            <a:r>
              <a:rPr lang="it-IT" sz="2000" b="1" dirty="0">
                <a:solidFill>
                  <a:srgbClr val="000000"/>
                </a:solidFill>
                <a:latin typeface="Calibri"/>
              </a:rPr>
              <a:t>L’art. 39 co. 1 della Costituzione </a:t>
            </a:r>
            <a:r>
              <a:rPr lang="it-IT" sz="2000" dirty="0">
                <a:solidFill>
                  <a:srgbClr val="000000"/>
                </a:solidFill>
                <a:latin typeface="Calibri"/>
              </a:rPr>
              <a:t>sancisce la libertà di organizzazione sindacale che consiste nel diritto di costituire associazioni sindacali, nella libertà del singolo individuo di aderirvi o di non iscriversi a nessun sindacato, sino alla libertà di svolgere ogni forma di attività sindacale.</a:t>
            </a:r>
          </a:p>
          <a:p>
            <a:pPr algn="just"/>
            <a:endParaRPr lang="it-IT" sz="2000" dirty="0">
              <a:solidFill>
                <a:srgbClr val="000000"/>
              </a:solidFill>
              <a:latin typeface="Calibri"/>
            </a:endParaRPr>
          </a:p>
          <a:p>
            <a:pPr algn="just"/>
            <a:r>
              <a:rPr lang="it-IT" sz="2000" dirty="0">
                <a:solidFill>
                  <a:srgbClr val="000000"/>
                </a:solidFill>
                <a:latin typeface="Calibri"/>
              </a:rPr>
              <a:t>A garanzia della libertà sindacale nei luoghi di lavoro opera la </a:t>
            </a:r>
            <a:r>
              <a:rPr lang="it-IT" sz="2000" b="1" dirty="0">
                <a:solidFill>
                  <a:srgbClr val="000000"/>
                </a:solidFill>
                <a:latin typeface="Calibri"/>
              </a:rPr>
              <a:t>L. n. 300/1970 c.d. Statuto dei lavoratori </a:t>
            </a:r>
            <a:r>
              <a:rPr lang="it-IT" sz="2000" dirty="0">
                <a:solidFill>
                  <a:srgbClr val="000000"/>
                </a:solidFill>
                <a:latin typeface="Calibri"/>
              </a:rPr>
              <a:t>che al </a:t>
            </a:r>
            <a:r>
              <a:rPr lang="it-IT" sz="2000" b="1" dirty="0">
                <a:solidFill>
                  <a:srgbClr val="000000"/>
                </a:solidFill>
                <a:latin typeface="Calibri"/>
              </a:rPr>
              <a:t>Titolo I (artt. 1-13)</a:t>
            </a:r>
            <a:r>
              <a:rPr lang="it-IT" sz="2000" dirty="0">
                <a:solidFill>
                  <a:srgbClr val="000000"/>
                </a:solidFill>
                <a:latin typeface="Calibri"/>
              </a:rPr>
              <a:t> tratta della libertà e dignità del lavoratore, al </a:t>
            </a:r>
            <a:r>
              <a:rPr lang="it-IT" sz="2000" b="1" dirty="0">
                <a:solidFill>
                  <a:srgbClr val="000000"/>
                </a:solidFill>
                <a:latin typeface="Calibri"/>
              </a:rPr>
              <a:t>Titolo II (artt. 14-18) </a:t>
            </a:r>
            <a:r>
              <a:rPr lang="it-IT" sz="2000" dirty="0">
                <a:solidFill>
                  <a:srgbClr val="000000"/>
                </a:solidFill>
                <a:latin typeface="Calibri"/>
              </a:rPr>
              <a:t>tratta della libertà sindacale, al </a:t>
            </a:r>
            <a:r>
              <a:rPr lang="it-IT" sz="2000" b="1" dirty="0">
                <a:solidFill>
                  <a:srgbClr val="000000"/>
                </a:solidFill>
                <a:latin typeface="Calibri"/>
              </a:rPr>
              <a:t>Titolo III (artt. 19-27) </a:t>
            </a:r>
            <a:r>
              <a:rPr lang="it-IT" sz="2000" dirty="0">
                <a:solidFill>
                  <a:srgbClr val="000000"/>
                </a:solidFill>
                <a:latin typeface="Calibri"/>
              </a:rPr>
              <a:t>tratta dell’attività sindacale e al </a:t>
            </a:r>
            <a:r>
              <a:rPr lang="it-IT" sz="2000" b="1" dirty="0">
                <a:solidFill>
                  <a:srgbClr val="000000"/>
                </a:solidFill>
                <a:latin typeface="Calibri"/>
              </a:rPr>
              <a:t>Titolo IV (artt. 28-32) </a:t>
            </a:r>
            <a:r>
              <a:rPr lang="it-IT" sz="2000" dirty="0">
                <a:solidFill>
                  <a:srgbClr val="000000"/>
                </a:solidFill>
                <a:latin typeface="Calibri"/>
              </a:rPr>
              <a:t>comprende disposizioni varie e generali.</a:t>
            </a:r>
            <a:endParaRPr sz="2000"/>
          </a:p>
          <a:p>
            <a:pPr algn="just"/>
            <a:endParaRPr sz="2000"/>
          </a:p>
          <a:p>
            <a:pPr algn="just"/>
            <a:endParaRPr sz="2000"/>
          </a:p>
          <a:p>
            <a:pPr algn="just"/>
            <a:endParaRPr sz="2000"/>
          </a:p>
          <a:p>
            <a:pPr algn="just"/>
            <a:endParaRPr sz="2000"/>
          </a:p>
          <a:p>
            <a:pPr algn="just"/>
            <a:endParaRPr sz="200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object 2"/>
          <p:cNvSpPr txBox="1">
            <a:spLocks noGrp="1"/>
          </p:cNvSpPr>
          <p:nvPr>
            <p:ph type="title"/>
          </p:nvPr>
        </p:nvSpPr>
        <p:spPr>
          <a:xfrm>
            <a:off x="2168624" y="1169314"/>
            <a:ext cx="8042176" cy="1365845"/>
          </a:xfrm>
          <a:prstGeom prst="rect">
            <a:avLst/>
          </a:prstGeom>
        </p:spPr>
        <p:txBody>
          <a:bodyPr vert="horz" wrap="square" lIns="0" tIns="11516" rIns="0" bIns="0" rtlCol="0" anchor="ctr">
            <a:spAutoFit/>
          </a:bodyPr>
          <a:lstStyle/>
          <a:p>
            <a:pPr marL="11516" marR="4607" indent="213628" algn="ctr">
              <a:lnSpc>
                <a:spcPct val="100000"/>
              </a:lnSpc>
              <a:spcBef>
                <a:spcPts val="91"/>
              </a:spcBef>
            </a:pPr>
            <a:r>
              <a:rPr lang="it-IT" spc="9" dirty="0">
                <a:solidFill>
                  <a:srgbClr val="C00000"/>
                </a:solidFill>
                <a:latin typeface="+mn-lt"/>
              </a:rPr>
              <a:t>I SOGGETTI DELLA CONTRATTAZIONE</a:t>
            </a:r>
            <a:endParaRPr sz="3200" b="1" spc="9" dirty="0">
              <a:solidFill>
                <a:srgbClr val="C00000"/>
              </a:solidFill>
              <a:latin typeface="+mn-lt"/>
            </a:endParaRPr>
          </a:p>
        </p:txBody>
      </p:sp>
      <p:sp>
        <p:nvSpPr>
          <p:cNvPr id="11" name="CasellaDiTesto 10"/>
          <p:cNvSpPr txBox="1"/>
          <p:nvPr/>
        </p:nvSpPr>
        <p:spPr>
          <a:xfrm>
            <a:off x="2057400" y="2286001"/>
            <a:ext cx="8153400" cy="4708981"/>
          </a:xfrm>
          <a:prstGeom prst="rect">
            <a:avLst/>
          </a:prstGeom>
          <a:noFill/>
        </p:spPr>
        <p:txBody>
          <a:bodyPr wrap="square" rtlCol="0">
            <a:spAutoFit/>
          </a:bodyPr>
          <a:lstStyle/>
          <a:p>
            <a:pPr algn="just"/>
            <a:r>
              <a:rPr lang="it-IT" sz="2000" dirty="0">
                <a:solidFill>
                  <a:srgbClr val="000000"/>
                </a:solidFill>
                <a:latin typeface="Calibri"/>
              </a:rPr>
              <a:t>Da un lato l’</a:t>
            </a:r>
            <a:r>
              <a:rPr lang="it-IT" sz="2000" b="1" dirty="0">
                <a:solidFill>
                  <a:srgbClr val="000000"/>
                </a:solidFill>
                <a:latin typeface="Calibri"/>
              </a:rPr>
              <a:t>ARAN</a:t>
            </a:r>
            <a:r>
              <a:rPr lang="it-IT" sz="2000" dirty="0">
                <a:solidFill>
                  <a:srgbClr val="000000"/>
                </a:solidFill>
                <a:latin typeface="Calibri"/>
              </a:rPr>
              <a:t> che ha la rappresentanza legale delle pubbliche amministrazioni. Esercita a livello nazionale ogni attività relativa alle relazioni sindacali, alla negoziazione dei contratti collettivi e all’assistenza delle pubbliche amministrazioni a fini dell’uniforme applicazione dei contratti collettivi (art. 46 D.lgs. 165/2001).</a:t>
            </a:r>
          </a:p>
          <a:p>
            <a:pPr algn="just"/>
            <a:r>
              <a:rPr lang="it-IT" sz="2000" dirty="0"/>
              <a:t>L'Agenzia per la rappresentanza negoziale delle pubbliche amministrazioni (ARAN), è un'agenzia italiana che rappresenta legalmente le pubbliche amministrazioni italiane nella contrattazione collettiva nazionale. </a:t>
            </a:r>
          </a:p>
          <a:p>
            <a:pPr algn="just"/>
            <a:r>
              <a:rPr lang="it-IT" sz="2000" dirty="0"/>
              <a:t>Venne istituita dall'art. 50 del </a:t>
            </a:r>
            <a:r>
              <a:rPr lang="it-IT" sz="2000" dirty="0" err="1"/>
              <a:t>d.lgs</a:t>
            </a:r>
            <a:r>
              <a:rPr lang="it-IT" sz="2000" dirty="0"/>
              <a:t> 3 febbraio 1993, n. 29. </a:t>
            </a:r>
            <a:r>
              <a:rPr lang="it-IT" sz="2000" b="1" dirty="0"/>
              <a:t>• ha personalità giuridica di diritto pubblico</a:t>
            </a:r>
            <a:r>
              <a:rPr lang="it-IT" sz="2000" dirty="0"/>
              <a:t> • </a:t>
            </a:r>
            <a:r>
              <a:rPr lang="it-IT" sz="2000" b="1" dirty="0"/>
              <a:t>gode di autonomia organizzativa</a:t>
            </a:r>
            <a:r>
              <a:rPr lang="it-IT" sz="2000" dirty="0"/>
              <a:t>, </a:t>
            </a:r>
            <a:r>
              <a:rPr lang="it-IT" sz="2000" b="1" dirty="0"/>
              <a:t>gestionale e contabile</a:t>
            </a:r>
            <a:r>
              <a:rPr lang="it-IT" sz="2000" dirty="0"/>
              <a:t> • è </a:t>
            </a:r>
            <a:r>
              <a:rPr lang="it-IT" sz="2000" b="1" dirty="0"/>
              <a:t>diretta da un organo collegiale </a:t>
            </a:r>
            <a:r>
              <a:rPr lang="it-IT" sz="2000" dirty="0"/>
              <a:t>• </a:t>
            </a:r>
            <a:r>
              <a:rPr lang="it-IT" sz="2000" b="1" dirty="0"/>
              <a:t>è un organismo necessario </a:t>
            </a:r>
            <a:r>
              <a:rPr lang="it-IT" sz="2000" dirty="0"/>
              <a:t>• </a:t>
            </a:r>
            <a:r>
              <a:rPr lang="it-IT" sz="2000" b="1" dirty="0"/>
              <a:t>rappresenta tutte le amministrazioni pubbliche.</a:t>
            </a:r>
            <a:endParaRPr sz="2000" b="1"/>
          </a:p>
          <a:p>
            <a:pPr algn="just"/>
            <a:endParaRPr sz="2000"/>
          </a:p>
          <a:p>
            <a:pPr algn="just"/>
            <a:endParaRPr sz="2000"/>
          </a:p>
          <a:p>
            <a:pPr algn="just"/>
            <a:endParaRPr sz="200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object 2"/>
          <p:cNvSpPr txBox="1">
            <a:spLocks noGrp="1"/>
          </p:cNvSpPr>
          <p:nvPr>
            <p:ph type="title"/>
          </p:nvPr>
        </p:nvSpPr>
        <p:spPr>
          <a:xfrm>
            <a:off x="2113012" y="263068"/>
            <a:ext cx="8042176" cy="1365845"/>
          </a:xfrm>
          <a:prstGeom prst="rect">
            <a:avLst/>
          </a:prstGeom>
        </p:spPr>
        <p:txBody>
          <a:bodyPr vert="horz" wrap="square" lIns="0" tIns="11516" rIns="0" bIns="0" rtlCol="0" anchor="ctr">
            <a:spAutoFit/>
          </a:bodyPr>
          <a:lstStyle/>
          <a:p>
            <a:pPr marL="11516" marR="4607" indent="213628" algn="ctr">
              <a:lnSpc>
                <a:spcPct val="100000"/>
              </a:lnSpc>
              <a:spcBef>
                <a:spcPts val="91"/>
              </a:spcBef>
            </a:pPr>
            <a:r>
              <a:rPr lang="it-IT" spc="9" dirty="0">
                <a:solidFill>
                  <a:srgbClr val="C00000"/>
                </a:solidFill>
                <a:latin typeface="+mn-lt"/>
              </a:rPr>
              <a:t>I SOGGETTI DELLA CONTRATTAZIONE</a:t>
            </a:r>
            <a:endParaRPr sz="3200" b="1" spc="9" dirty="0">
              <a:solidFill>
                <a:srgbClr val="C00000"/>
              </a:solidFill>
              <a:latin typeface="+mn-lt"/>
            </a:endParaRPr>
          </a:p>
        </p:txBody>
      </p:sp>
      <p:sp>
        <p:nvSpPr>
          <p:cNvPr id="11" name="CasellaDiTesto 10"/>
          <p:cNvSpPr txBox="1"/>
          <p:nvPr/>
        </p:nvSpPr>
        <p:spPr>
          <a:xfrm>
            <a:off x="2057400" y="1905001"/>
            <a:ext cx="8153400" cy="4708981"/>
          </a:xfrm>
          <a:prstGeom prst="rect">
            <a:avLst/>
          </a:prstGeom>
          <a:noFill/>
        </p:spPr>
        <p:txBody>
          <a:bodyPr wrap="square" rtlCol="0">
            <a:spAutoFit/>
          </a:bodyPr>
          <a:lstStyle/>
          <a:p>
            <a:pPr algn="just"/>
            <a:r>
              <a:rPr lang="it-IT" sz="2000" dirty="0">
                <a:solidFill>
                  <a:srgbClr val="000000"/>
                </a:solidFill>
                <a:latin typeface="Calibri"/>
              </a:rPr>
              <a:t>L'ARAN è il soggetto su cui si incentra il sistema delle relazioni sindacali nel sistema delle pubbliche amministrazioni. Rappresenta la controparte pubblica in sede negoziale, gestendo la contrattazione con le controparti sindacali. Svolge funzioni di consulenza alle pubbliche amministrazioni quando si tratta di interpretare le norme dei CCNL o quando queste si trovano a definire i contratti integrativi. L'ARAN svolge anche funzioni nei confronti delle rappresentanze sindacali, in quanto ne certifica la rappresentatività ai fini della successiva fase di contrattazione.</a:t>
            </a:r>
            <a:endParaRPr lang="it-IT" sz="2000" dirty="0"/>
          </a:p>
          <a:p>
            <a:pPr algn="just"/>
            <a:endParaRPr lang="it-IT" sz="2000" dirty="0"/>
          </a:p>
          <a:p>
            <a:pPr algn="just"/>
            <a:r>
              <a:rPr lang="it-IT" sz="2000" dirty="0">
                <a:solidFill>
                  <a:srgbClr val="000000"/>
                </a:solidFill>
                <a:latin typeface="Calibri"/>
              </a:rPr>
              <a:t>Dall’altro lato le </a:t>
            </a:r>
            <a:r>
              <a:rPr lang="it-IT" sz="2000" b="1" dirty="0">
                <a:solidFill>
                  <a:srgbClr val="000000"/>
                </a:solidFill>
                <a:latin typeface="Calibri"/>
              </a:rPr>
              <a:t>RAPPRESENTANZE SINDACALI </a:t>
            </a:r>
            <a:r>
              <a:rPr lang="it-IT" sz="2000" dirty="0">
                <a:solidFill>
                  <a:srgbClr val="000000"/>
                </a:solidFill>
                <a:latin typeface="Calibri"/>
              </a:rPr>
              <a:t>che, relativamente alla stipula dei contratti collettivi nazionali, sono le organizzazioni sindacali che abbiano nel comparto una rappresentanza non inferiore al 5%, considerando, a tal fine, la media tra il dato associativo e il dato elettorale.</a:t>
            </a:r>
            <a:endParaRPr lang="it-IT" sz="2000" dirty="0"/>
          </a:p>
          <a:p>
            <a:pPr algn="just"/>
            <a:endParaRPr sz="2000"/>
          </a:p>
          <a:p>
            <a:pPr algn="just"/>
            <a:endParaRPr sz="2000"/>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object 2"/>
          <p:cNvSpPr txBox="1">
            <a:spLocks noGrp="1"/>
          </p:cNvSpPr>
          <p:nvPr>
            <p:ph type="title"/>
          </p:nvPr>
        </p:nvSpPr>
        <p:spPr>
          <a:xfrm>
            <a:off x="2168624" y="1507868"/>
            <a:ext cx="8042176" cy="688737"/>
          </a:xfrm>
          <a:prstGeom prst="rect">
            <a:avLst/>
          </a:prstGeom>
        </p:spPr>
        <p:txBody>
          <a:bodyPr vert="horz" wrap="square" lIns="0" tIns="11516" rIns="0" bIns="0" rtlCol="0" anchor="ctr">
            <a:spAutoFit/>
          </a:bodyPr>
          <a:lstStyle/>
          <a:p>
            <a:pPr marL="11516" marR="4607" indent="213628" algn="ctr">
              <a:lnSpc>
                <a:spcPct val="100000"/>
              </a:lnSpc>
              <a:spcBef>
                <a:spcPts val="91"/>
              </a:spcBef>
            </a:pPr>
            <a:r>
              <a:rPr lang="it-IT" spc="9" dirty="0">
                <a:solidFill>
                  <a:srgbClr val="C00000"/>
                </a:solidFill>
                <a:latin typeface="+mn-lt"/>
              </a:rPr>
              <a:t>I COMPARTI</a:t>
            </a:r>
            <a:endParaRPr sz="3200" b="1" spc="9" dirty="0">
              <a:solidFill>
                <a:srgbClr val="C00000"/>
              </a:solidFill>
              <a:latin typeface="+mn-lt"/>
            </a:endParaRPr>
          </a:p>
        </p:txBody>
      </p:sp>
      <p:sp>
        <p:nvSpPr>
          <p:cNvPr id="11" name="CasellaDiTesto 10"/>
          <p:cNvSpPr txBox="1"/>
          <p:nvPr/>
        </p:nvSpPr>
        <p:spPr>
          <a:xfrm>
            <a:off x="2057400" y="2149020"/>
            <a:ext cx="8153400" cy="4708981"/>
          </a:xfrm>
          <a:prstGeom prst="rect">
            <a:avLst/>
          </a:prstGeom>
          <a:noFill/>
        </p:spPr>
        <p:txBody>
          <a:bodyPr wrap="square" rtlCol="0">
            <a:spAutoFit/>
          </a:bodyPr>
          <a:lstStyle/>
          <a:p>
            <a:pPr algn="just"/>
            <a:r>
              <a:rPr lang="it-IT" sz="2000" dirty="0">
                <a:solidFill>
                  <a:srgbClr val="000000"/>
                </a:solidFill>
                <a:latin typeface="Calibri"/>
              </a:rPr>
              <a:t>I comparti rappresentano l’unità fondamentale della contrattazione collettiva nel pubblico impiego. </a:t>
            </a:r>
          </a:p>
          <a:p>
            <a:pPr algn="just"/>
            <a:r>
              <a:rPr lang="it-IT" sz="2000" dirty="0">
                <a:solidFill>
                  <a:srgbClr val="000000"/>
                </a:solidFill>
                <a:latin typeface="Calibri"/>
              </a:rPr>
              <a:t>I comparti di contrattazione passano da 11 a 4, in linea con la norma di legge che pone un tetto massimo di quattro al numero dei comparti (art. 40, comma 2 del decreto legislativo n. 165 del 2001). </a:t>
            </a:r>
          </a:p>
          <a:p>
            <a:pPr algn="just"/>
            <a:r>
              <a:rPr lang="it-IT" sz="2000" dirty="0">
                <a:solidFill>
                  <a:srgbClr val="000000"/>
                </a:solidFill>
                <a:latin typeface="Calibri"/>
              </a:rPr>
              <a:t>I nuovi comparti sono: </a:t>
            </a:r>
          </a:p>
          <a:p>
            <a:pPr algn="just">
              <a:buFontTx/>
              <a:buChar char="-"/>
            </a:pPr>
            <a:r>
              <a:rPr lang="it-IT" sz="2000" dirty="0">
                <a:solidFill>
                  <a:srgbClr val="000000"/>
                </a:solidFill>
                <a:latin typeface="Calibri"/>
              </a:rPr>
              <a:t> </a:t>
            </a:r>
            <a:r>
              <a:rPr lang="it-IT" sz="2000" b="1" dirty="0">
                <a:solidFill>
                  <a:srgbClr val="000000"/>
                </a:solidFill>
                <a:latin typeface="Calibri"/>
              </a:rPr>
              <a:t>Funzioni centrali </a:t>
            </a:r>
            <a:r>
              <a:rPr lang="it-IT" sz="2000" dirty="0">
                <a:solidFill>
                  <a:srgbClr val="000000"/>
                </a:solidFill>
                <a:latin typeface="Calibri"/>
              </a:rPr>
              <a:t>(Ministeri, Agenzie fiscali, Enti pubblici non economici ed altri enti); </a:t>
            </a:r>
          </a:p>
          <a:p>
            <a:pPr algn="just">
              <a:buFontTx/>
              <a:buChar char="-"/>
            </a:pPr>
            <a:r>
              <a:rPr lang="it-IT" sz="2000" dirty="0">
                <a:solidFill>
                  <a:srgbClr val="000000"/>
                </a:solidFill>
                <a:latin typeface="Calibri"/>
              </a:rPr>
              <a:t> </a:t>
            </a:r>
            <a:r>
              <a:rPr lang="it-IT" sz="2000" b="1" dirty="0">
                <a:solidFill>
                  <a:srgbClr val="000000"/>
                </a:solidFill>
                <a:latin typeface="Calibri"/>
              </a:rPr>
              <a:t>Funzioni Locali, Regioni, autonomie locali; </a:t>
            </a:r>
          </a:p>
          <a:p>
            <a:pPr algn="just">
              <a:buFontTx/>
              <a:buChar char="-"/>
            </a:pPr>
            <a:r>
              <a:rPr lang="it-IT" sz="2000" dirty="0">
                <a:solidFill>
                  <a:srgbClr val="000000"/>
                </a:solidFill>
                <a:latin typeface="Calibri"/>
              </a:rPr>
              <a:t> </a:t>
            </a:r>
            <a:r>
              <a:rPr lang="it-IT" sz="2000" b="1" dirty="0">
                <a:solidFill>
                  <a:srgbClr val="000000"/>
                </a:solidFill>
                <a:latin typeface="Calibri"/>
              </a:rPr>
              <a:t>Istruzione e ricerca </a:t>
            </a:r>
            <a:r>
              <a:rPr lang="it-IT" sz="2000" dirty="0">
                <a:solidFill>
                  <a:srgbClr val="000000"/>
                </a:solidFill>
                <a:latin typeface="Calibri"/>
              </a:rPr>
              <a:t>(Scuola, Accademie e conservatori, Università, Enti pubblici di ricerca ed altri enti); </a:t>
            </a:r>
          </a:p>
          <a:p>
            <a:pPr algn="just">
              <a:buFontTx/>
              <a:buChar char="-"/>
            </a:pPr>
            <a:r>
              <a:rPr lang="it-IT" sz="2000" dirty="0">
                <a:solidFill>
                  <a:srgbClr val="000000"/>
                </a:solidFill>
                <a:latin typeface="Calibri"/>
              </a:rPr>
              <a:t> </a:t>
            </a:r>
            <a:r>
              <a:rPr lang="it-IT" sz="2000" b="1" dirty="0">
                <a:solidFill>
                  <a:srgbClr val="000000"/>
                </a:solidFill>
                <a:latin typeface="Calibri"/>
              </a:rPr>
              <a:t>Sanità</a:t>
            </a:r>
            <a:r>
              <a:rPr lang="it-IT" sz="2000" dirty="0">
                <a:solidFill>
                  <a:srgbClr val="000000"/>
                </a:solidFill>
                <a:latin typeface="Calibri"/>
              </a:rPr>
              <a:t>: enti ed aziende dell’attuale comparto Sanità.</a:t>
            </a:r>
            <a:endParaRPr sz="2000"/>
          </a:p>
          <a:p>
            <a:pPr algn="just"/>
            <a:endParaRPr sz="2000"/>
          </a:p>
          <a:p>
            <a:pPr algn="just"/>
            <a:endParaRPr sz="2000"/>
          </a:p>
          <a:p>
            <a:pPr algn="just"/>
            <a:endParaRPr sz="200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F064E9-F2BD-CFDA-E00D-0BBFF2E320CC}"/>
            </a:ext>
          </a:extLst>
        </p:cNvPr>
        <p:cNvGrpSpPr/>
        <p:nvPr/>
      </p:nvGrpSpPr>
      <p:grpSpPr>
        <a:xfrm>
          <a:off x="0" y="0"/>
          <a:ext cx="0" cy="0"/>
          <a:chOff x="0" y="0"/>
          <a:chExt cx="0" cy="0"/>
        </a:xfrm>
      </p:grpSpPr>
      <p:sp>
        <p:nvSpPr>
          <p:cNvPr id="8" name="object 2">
            <a:extLst>
              <a:ext uri="{FF2B5EF4-FFF2-40B4-BE49-F238E27FC236}">
                <a16:creationId xmlns:a16="http://schemas.microsoft.com/office/drawing/2014/main" id="{856C9EC6-5AE2-F572-2CFD-8243D73469A9}"/>
              </a:ext>
            </a:extLst>
          </p:cNvPr>
          <p:cNvSpPr txBox="1">
            <a:spLocks noGrp="1"/>
          </p:cNvSpPr>
          <p:nvPr>
            <p:ph type="title"/>
          </p:nvPr>
        </p:nvSpPr>
        <p:spPr>
          <a:xfrm>
            <a:off x="2113012" y="1200151"/>
            <a:ext cx="8042176" cy="504071"/>
          </a:xfrm>
          <a:prstGeom prst="rect">
            <a:avLst/>
          </a:prstGeom>
        </p:spPr>
        <p:txBody>
          <a:bodyPr vert="horz" wrap="square" lIns="0" tIns="11516" rIns="0" bIns="0" rtlCol="0" anchor="ctr">
            <a:spAutoFit/>
          </a:bodyPr>
          <a:lstStyle/>
          <a:p>
            <a:pPr marL="11516" marR="4607" indent="213628" algn="ctr">
              <a:lnSpc>
                <a:spcPct val="100000"/>
              </a:lnSpc>
              <a:spcBef>
                <a:spcPts val="91"/>
              </a:spcBef>
            </a:pPr>
            <a:r>
              <a:rPr lang="it-IT" sz="3200" b="1" spc="9" dirty="0">
                <a:solidFill>
                  <a:srgbClr val="C00000"/>
                </a:solidFill>
                <a:latin typeface="+mn-lt"/>
              </a:rPr>
              <a:t>IL RAPPORTO </a:t>
            </a:r>
            <a:r>
              <a:rPr lang="it-IT" sz="3200" b="1" spc="9" dirty="0" err="1">
                <a:solidFill>
                  <a:srgbClr val="C00000"/>
                </a:solidFill>
                <a:latin typeface="+mn-lt"/>
              </a:rPr>
              <a:t>DI</a:t>
            </a:r>
            <a:r>
              <a:rPr lang="it-IT" sz="3200" b="1" spc="9" dirty="0">
                <a:solidFill>
                  <a:srgbClr val="C00000"/>
                </a:solidFill>
                <a:latin typeface="+mn-lt"/>
              </a:rPr>
              <a:t> LAVORO SUBORDINATO</a:t>
            </a:r>
            <a:endParaRPr sz="3200" b="1" spc="9" dirty="0">
              <a:solidFill>
                <a:srgbClr val="C00000"/>
              </a:solidFill>
              <a:latin typeface="+mn-lt"/>
            </a:endParaRPr>
          </a:p>
        </p:txBody>
      </p:sp>
      <p:sp>
        <p:nvSpPr>
          <p:cNvPr id="11" name="CasellaDiTesto 10">
            <a:extLst>
              <a:ext uri="{FF2B5EF4-FFF2-40B4-BE49-F238E27FC236}">
                <a16:creationId xmlns:a16="http://schemas.microsoft.com/office/drawing/2014/main" id="{F36F0262-1190-990E-FBFE-54D66DEEAEC3}"/>
              </a:ext>
            </a:extLst>
          </p:cNvPr>
          <p:cNvSpPr txBox="1"/>
          <p:nvPr/>
        </p:nvSpPr>
        <p:spPr>
          <a:xfrm>
            <a:off x="2057400" y="2590801"/>
            <a:ext cx="8153400" cy="3477875"/>
          </a:xfrm>
          <a:prstGeom prst="rect">
            <a:avLst/>
          </a:prstGeom>
          <a:noFill/>
        </p:spPr>
        <p:txBody>
          <a:bodyPr wrap="square" rtlCol="0">
            <a:spAutoFit/>
          </a:bodyPr>
          <a:lstStyle/>
          <a:p>
            <a:pPr algn="just"/>
            <a:r>
              <a:rPr lang="it-IT" sz="2000" dirty="0"/>
              <a:t>Il </a:t>
            </a:r>
            <a:r>
              <a:rPr lang="it-IT" sz="2000" b="1" dirty="0"/>
              <a:t>prestatore di lavoro subordinato</a:t>
            </a:r>
            <a:r>
              <a:rPr lang="it-IT" sz="2000" dirty="0"/>
              <a:t>, individuato </a:t>
            </a:r>
            <a:r>
              <a:rPr lang="it-IT" sz="2000" b="1" dirty="0"/>
              <a:t>dall’art. 2094 c.c</a:t>
            </a:r>
            <a:r>
              <a:rPr lang="it-IT" sz="2000" dirty="0"/>
              <a:t>., indica colui che si obbliga mediante retribuzione a collaborare nell’impresa, prestando il proprio lavoro intellettuale o manuale alle dipendenze e sotto la direzione dell’imprenditore.</a:t>
            </a:r>
          </a:p>
          <a:p>
            <a:pPr algn="just"/>
            <a:endParaRPr lang="it-IT" sz="2000" dirty="0"/>
          </a:p>
          <a:p>
            <a:pPr algn="just"/>
            <a:r>
              <a:rPr lang="it-IT" sz="2000" dirty="0"/>
              <a:t>Si parla di </a:t>
            </a:r>
            <a:r>
              <a:rPr lang="it-IT" sz="2000" b="1" dirty="0"/>
              <a:t>lavoro subordinato </a:t>
            </a:r>
            <a:r>
              <a:rPr lang="it-IT" sz="2000" dirty="0"/>
              <a:t>quando vi è la sottoposizione dei prestatori di lavoro alle direttive del datore di lavoro cui spetta determinare le modalità dell’attività lavorativa, entro i limiti fissati dalla legge e dal contratto collettivo.</a:t>
            </a:r>
            <a:endParaRPr sz="2000"/>
          </a:p>
          <a:p>
            <a:pPr algn="just"/>
            <a:endParaRPr sz="2000"/>
          </a:p>
          <a:p>
            <a:pPr algn="just"/>
            <a:endParaRPr sz="2000"/>
          </a:p>
        </p:txBody>
      </p:sp>
    </p:spTree>
    <p:extLst>
      <p:ext uri="{BB962C8B-B14F-4D97-AF65-F5344CB8AC3E}">
        <p14:creationId xmlns:p14="http://schemas.microsoft.com/office/powerpoint/2010/main" val="3455918376"/>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object 2"/>
          <p:cNvSpPr txBox="1">
            <a:spLocks noGrp="1"/>
          </p:cNvSpPr>
          <p:nvPr>
            <p:ph type="title"/>
          </p:nvPr>
        </p:nvSpPr>
        <p:spPr>
          <a:xfrm>
            <a:off x="2168624" y="1507868"/>
            <a:ext cx="8042176" cy="1181179"/>
          </a:xfrm>
          <a:prstGeom prst="rect">
            <a:avLst/>
          </a:prstGeom>
        </p:spPr>
        <p:txBody>
          <a:bodyPr vert="horz" wrap="square" lIns="0" tIns="11516" rIns="0" bIns="0" rtlCol="0" anchor="ctr">
            <a:spAutoFit/>
          </a:bodyPr>
          <a:lstStyle/>
          <a:p>
            <a:pPr marL="11516" marR="4607" indent="213628" algn="ctr">
              <a:lnSpc>
                <a:spcPct val="100000"/>
              </a:lnSpc>
              <a:spcBef>
                <a:spcPts val="91"/>
              </a:spcBef>
            </a:pPr>
            <a:r>
              <a:rPr lang="it-IT" sz="3200" b="1" spc="9" dirty="0">
                <a:solidFill>
                  <a:srgbClr val="C00000"/>
                </a:solidFill>
                <a:latin typeface="+mn-lt"/>
              </a:rPr>
              <a:t>L’AUTONOMIA COLLETTIVA</a:t>
            </a:r>
            <a:br>
              <a:rPr lang="it-IT" sz="3200" b="1" spc="9" dirty="0">
                <a:solidFill>
                  <a:srgbClr val="C00000"/>
                </a:solidFill>
                <a:latin typeface="+mn-lt"/>
              </a:rPr>
            </a:br>
            <a:r>
              <a:rPr lang="it-IT" spc="9" dirty="0">
                <a:solidFill>
                  <a:srgbClr val="C00000"/>
                </a:solidFill>
                <a:latin typeface="+mn-lt"/>
              </a:rPr>
              <a:t>LA CONTRATTAZIONE COLLETTIVA</a:t>
            </a:r>
            <a:endParaRPr sz="3200" b="1" spc="9" dirty="0">
              <a:solidFill>
                <a:srgbClr val="C00000"/>
              </a:solidFill>
              <a:latin typeface="+mn-lt"/>
            </a:endParaRPr>
          </a:p>
        </p:txBody>
      </p:sp>
      <p:sp>
        <p:nvSpPr>
          <p:cNvPr id="11" name="CasellaDiTesto 10"/>
          <p:cNvSpPr txBox="1"/>
          <p:nvPr/>
        </p:nvSpPr>
        <p:spPr>
          <a:xfrm>
            <a:off x="2209800" y="2764572"/>
            <a:ext cx="7848600" cy="4093428"/>
          </a:xfrm>
          <a:prstGeom prst="rect">
            <a:avLst/>
          </a:prstGeom>
          <a:noFill/>
        </p:spPr>
        <p:txBody>
          <a:bodyPr wrap="square" rtlCol="0">
            <a:spAutoFit/>
          </a:bodyPr>
          <a:lstStyle/>
          <a:p>
            <a:pPr algn="just"/>
            <a:r>
              <a:rPr lang="it-IT" sz="2000" b="1" dirty="0">
                <a:solidFill>
                  <a:srgbClr val="000000"/>
                </a:solidFill>
                <a:latin typeface="Calibri"/>
              </a:rPr>
              <a:t>La contrattazione collettiva </a:t>
            </a:r>
            <a:r>
              <a:rPr lang="it-IT" sz="2000" dirty="0">
                <a:solidFill>
                  <a:srgbClr val="000000"/>
                </a:solidFill>
                <a:latin typeface="Calibri"/>
              </a:rPr>
              <a:t>è il momento in cui i rappresentanti dei lavoratori e dei datori di lavoro definiscono, di concerto, la disciplina e la regolamentazione dei rapporti di lavoro. </a:t>
            </a:r>
          </a:p>
          <a:p>
            <a:pPr algn="just"/>
            <a:r>
              <a:rPr lang="it-IT" sz="2000" dirty="0">
                <a:solidFill>
                  <a:srgbClr val="000000"/>
                </a:solidFill>
                <a:latin typeface="Calibri"/>
              </a:rPr>
              <a:t>L’iter di contrattazione è finalizzato alla definizione di un </a:t>
            </a:r>
            <a:r>
              <a:rPr lang="it-IT" sz="2000" b="1" dirty="0">
                <a:solidFill>
                  <a:srgbClr val="000000"/>
                </a:solidFill>
                <a:latin typeface="Calibri"/>
              </a:rPr>
              <a:t>contratto collettivo di lavoro</a:t>
            </a:r>
            <a:r>
              <a:rPr lang="it-IT" sz="2000" dirty="0">
                <a:solidFill>
                  <a:srgbClr val="000000"/>
                </a:solidFill>
                <a:latin typeface="Calibri"/>
              </a:rPr>
              <a:t>, ossia un accordo tra un datore di lavoro ed un’organizzazione o più organizzazioni di lavoratori, allo scopo di stabilire il trattamento minimo garantito e le condizioni di lavoro alle quali dovranno conformarsi i singoli contratti individuali di lavoro di quella categoria.</a:t>
            </a:r>
            <a:endParaRPr sz="2000"/>
          </a:p>
          <a:p>
            <a:pPr algn="just"/>
            <a:endParaRPr sz="2000"/>
          </a:p>
          <a:p>
            <a:pPr algn="just"/>
            <a:endParaRPr sz="2000"/>
          </a:p>
          <a:p>
            <a:pPr algn="just"/>
            <a:endParaRPr sz="2000"/>
          </a:p>
          <a:p>
            <a:pPr algn="just"/>
            <a:endParaRPr sz="2000"/>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object 2"/>
          <p:cNvSpPr txBox="1">
            <a:spLocks noGrp="1"/>
          </p:cNvSpPr>
          <p:nvPr>
            <p:ph type="title"/>
          </p:nvPr>
        </p:nvSpPr>
        <p:spPr>
          <a:xfrm>
            <a:off x="2133600" y="1355468"/>
            <a:ext cx="8042176" cy="688737"/>
          </a:xfrm>
          <a:prstGeom prst="rect">
            <a:avLst/>
          </a:prstGeom>
        </p:spPr>
        <p:txBody>
          <a:bodyPr vert="horz" wrap="square" lIns="0" tIns="11516" rIns="0" bIns="0" rtlCol="0" anchor="ctr">
            <a:spAutoFit/>
          </a:bodyPr>
          <a:lstStyle/>
          <a:p>
            <a:pPr marL="11516" marR="4607" indent="213628" algn="ctr">
              <a:lnSpc>
                <a:spcPct val="100000"/>
              </a:lnSpc>
              <a:spcBef>
                <a:spcPts val="91"/>
              </a:spcBef>
            </a:pPr>
            <a:r>
              <a:rPr lang="it-IT" spc="9" dirty="0">
                <a:solidFill>
                  <a:srgbClr val="C00000"/>
                </a:solidFill>
                <a:latin typeface="+mn-lt"/>
              </a:rPr>
              <a:t>LA CONTRATTAZIONE COLLETTIVA</a:t>
            </a:r>
            <a:endParaRPr sz="3200" b="1" spc="9" dirty="0">
              <a:solidFill>
                <a:srgbClr val="C00000"/>
              </a:solidFill>
              <a:latin typeface="+mn-lt"/>
            </a:endParaRPr>
          </a:p>
        </p:txBody>
      </p:sp>
      <p:sp>
        <p:nvSpPr>
          <p:cNvPr id="11" name="CasellaDiTesto 10"/>
          <p:cNvSpPr txBox="1"/>
          <p:nvPr/>
        </p:nvSpPr>
        <p:spPr>
          <a:xfrm>
            <a:off x="2057400" y="2057400"/>
            <a:ext cx="8153400" cy="5016758"/>
          </a:xfrm>
          <a:prstGeom prst="rect">
            <a:avLst/>
          </a:prstGeom>
          <a:noFill/>
        </p:spPr>
        <p:txBody>
          <a:bodyPr wrap="square" rtlCol="0">
            <a:spAutoFit/>
          </a:bodyPr>
          <a:lstStyle/>
          <a:p>
            <a:pPr algn="just"/>
            <a:r>
              <a:rPr lang="it-IT" sz="2000" dirty="0"/>
              <a:t>Quanto all’</a:t>
            </a:r>
            <a:r>
              <a:rPr lang="it-IT" sz="2000" b="1" dirty="0"/>
              <a:t>OGGETTO</a:t>
            </a:r>
            <a:r>
              <a:rPr lang="it-IT" sz="2000" dirty="0"/>
              <a:t> bisogna distinguere tra:</a:t>
            </a:r>
          </a:p>
          <a:p>
            <a:pPr algn="just">
              <a:buFont typeface="Arial" pitchFamily="34" charset="0"/>
              <a:buChar char="•"/>
            </a:pPr>
            <a:r>
              <a:rPr lang="it-IT" sz="2000" dirty="0"/>
              <a:t> </a:t>
            </a:r>
            <a:r>
              <a:rPr lang="it-IT" sz="2000" b="1" dirty="0"/>
              <a:t>contenuto normativo </a:t>
            </a:r>
            <a:r>
              <a:rPr lang="it-IT" sz="2000" dirty="0"/>
              <a:t>che attiene al complesso di clausole che sono destinate ad avere efficacia nei singoli rapporti di lavoro;</a:t>
            </a:r>
          </a:p>
          <a:p>
            <a:pPr algn="just">
              <a:buFont typeface="Arial" pitchFamily="34" charset="0"/>
              <a:buChar char="•"/>
            </a:pPr>
            <a:r>
              <a:rPr lang="it-IT" sz="2000" dirty="0"/>
              <a:t> </a:t>
            </a:r>
            <a:r>
              <a:rPr lang="it-IT" sz="2000" b="1" dirty="0"/>
              <a:t>contenuto obbligatorio </a:t>
            </a:r>
            <a:r>
              <a:rPr lang="it-IT" sz="2000" dirty="0"/>
              <a:t>che è quello che vincola a determinati comportamenti le associazioni tra loro.</a:t>
            </a:r>
          </a:p>
          <a:p>
            <a:pPr algn="just">
              <a:buFont typeface="Arial" pitchFamily="34" charset="0"/>
              <a:buChar char="•"/>
            </a:pPr>
            <a:endParaRPr lang="it-IT" sz="2000" dirty="0"/>
          </a:p>
          <a:p>
            <a:pPr algn="just"/>
            <a:r>
              <a:rPr lang="it-IT" sz="2000" dirty="0"/>
              <a:t>Quanto agli </a:t>
            </a:r>
            <a:r>
              <a:rPr lang="it-IT" sz="2000" b="1" dirty="0"/>
              <a:t>EFFETT</a:t>
            </a:r>
            <a:r>
              <a:rPr lang="it-IT" sz="2000" dirty="0"/>
              <a:t>I, il contratto collettivo di diritto comune – che non è fonte del diritto - si considera applicabile anche ai soggetti non iscritti alle parti stipulanti.</a:t>
            </a:r>
          </a:p>
          <a:p>
            <a:pPr algn="just"/>
            <a:endParaRPr lang="it-IT" sz="2000" dirty="0"/>
          </a:p>
          <a:p>
            <a:pPr algn="just"/>
            <a:r>
              <a:rPr lang="it-IT" sz="2000" dirty="0"/>
              <a:t>Per la funzione di tutela svolta dalla contrattazione collettiva, è prevista </a:t>
            </a:r>
            <a:r>
              <a:rPr lang="it-IT" sz="2000" b="1" dirty="0"/>
              <a:t>l’inderogabilità del contratto collettivo </a:t>
            </a:r>
            <a:r>
              <a:rPr lang="it-IT" sz="2000" dirty="0"/>
              <a:t>da parte del contratto individuale, pena la nullità delle clausole del contratto difformi.</a:t>
            </a:r>
            <a:endParaRPr sz="2000"/>
          </a:p>
          <a:p>
            <a:pPr algn="just"/>
            <a:endParaRPr sz="2000"/>
          </a:p>
          <a:p>
            <a:pPr algn="just"/>
            <a:endParaRPr sz="2000"/>
          </a:p>
          <a:p>
            <a:pPr algn="just"/>
            <a:endParaRPr sz="2000"/>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02878AA-C4A4-CE8A-B3DE-FE14A54CB5E1}"/>
            </a:ext>
          </a:extLst>
        </p:cNvPr>
        <p:cNvGrpSpPr/>
        <p:nvPr/>
      </p:nvGrpSpPr>
      <p:grpSpPr>
        <a:xfrm>
          <a:off x="0" y="0"/>
          <a:ext cx="0" cy="0"/>
          <a:chOff x="0" y="0"/>
          <a:chExt cx="0" cy="0"/>
        </a:xfrm>
      </p:grpSpPr>
      <p:sp>
        <p:nvSpPr>
          <p:cNvPr id="8" name="object 2">
            <a:extLst>
              <a:ext uri="{FF2B5EF4-FFF2-40B4-BE49-F238E27FC236}">
                <a16:creationId xmlns:a16="http://schemas.microsoft.com/office/drawing/2014/main" id="{45760A62-5AA2-75EE-F26D-6924743C1D75}"/>
              </a:ext>
            </a:extLst>
          </p:cNvPr>
          <p:cNvSpPr txBox="1">
            <a:spLocks noGrp="1"/>
          </p:cNvSpPr>
          <p:nvPr>
            <p:ph type="title"/>
          </p:nvPr>
        </p:nvSpPr>
        <p:spPr>
          <a:xfrm>
            <a:off x="2074912" y="227125"/>
            <a:ext cx="8042176" cy="688737"/>
          </a:xfrm>
          <a:prstGeom prst="rect">
            <a:avLst/>
          </a:prstGeom>
        </p:spPr>
        <p:txBody>
          <a:bodyPr vert="horz" wrap="square" lIns="0" tIns="11516" rIns="0" bIns="0" rtlCol="0" anchor="ctr">
            <a:spAutoFit/>
          </a:bodyPr>
          <a:lstStyle/>
          <a:p>
            <a:pPr marL="11516" marR="4607" indent="213628" algn="ctr">
              <a:lnSpc>
                <a:spcPct val="100000"/>
              </a:lnSpc>
              <a:spcBef>
                <a:spcPts val="91"/>
              </a:spcBef>
            </a:pPr>
            <a:r>
              <a:rPr lang="it-IT" spc="9" dirty="0">
                <a:solidFill>
                  <a:srgbClr val="C00000"/>
                </a:solidFill>
                <a:latin typeface="+mn-lt"/>
              </a:rPr>
              <a:t>DAL CCNQ AL CCNL</a:t>
            </a:r>
            <a:endParaRPr sz="3200" b="1" spc="9" dirty="0">
              <a:solidFill>
                <a:srgbClr val="C00000"/>
              </a:solidFill>
              <a:latin typeface="+mn-lt"/>
            </a:endParaRPr>
          </a:p>
        </p:txBody>
      </p:sp>
      <p:sp>
        <p:nvSpPr>
          <p:cNvPr id="11" name="CasellaDiTesto 10">
            <a:extLst>
              <a:ext uri="{FF2B5EF4-FFF2-40B4-BE49-F238E27FC236}">
                <a16:creationId xmlns:a16="http://schemas.microsoft.com/office/drawing/2014/main" id="{3853B148-B4D3-AEDF-E7F5-829D8EC765C3}"/>
              </a:ext>
            </a:extLst>
          </p:cNvPr>
          <p:cNvSpPr txBox="1"/>
          <p:nvPr/>
        </p:nvSpPr>
        <p:spPr>
          <a:xfrm>
            <a:off x="694267" y="1228397"/>
            <a:ext cx="11201400" cy="6555641"/>
          </a:xfrm>
          <a:prstGeom prst="rect">
            <a:avLst/>
          </a:prstGeom>
          <a:noFill/>
        </p:spPr>
        <p:txBody>
          <a:bodyPr wrap="square" rtlCol="0">
            <a:spAutoFit/>
          </a:bodyPr>
          <a:lstStyle/>
          <a:p>
            <a:pPr algn="just"/>
            <a:r>
              <a:rPr lang="it-IT" sz="2000" dirty="0"/>
              <a:t>Il punto di partenza per la contrattazione nazionale è il </a:t>
            </a:r>
            <a:r>
              <a:rPr lang="it-IT" sz="2000" b="1" dirty="0"/>
              <a:t>contratto collettivo nazionale quadro (CCNQ)</a:t>
            </a:r>
            <a:r>
              <a:rPr lang="it-IT" sz="2000" dirty="0"/>
              <a:t>.</a:t>
            </a:r>
          </a:p>
          <a:p>
            <a:pPr algn="just"/>
            <a:endParaRPr lang="it-IT" sz="2000" dirty="0"/>
          </a:p>
          <a:p>
            <a:pPr algn="just"/>
            <a:r>
              <a:rPr lang="it-IT" sz="2000" dirty="0"/>
              <a:t>Esso rappresenta il punto di riferimento generale per la contrattazione. Stabilisce le linee guida, i principi di base, e le condizioni generali che le parti concordano come fondamento per le negoziazioni future.</a:t>
            </a:r>
          </a:p>
          <a:p>
            <a:pPr marL="457200" indent="-457200" algn="just">
              <a:buAutoNum type="arabicParenR"/>
            </a:pPr>
            <a:r>
              <a:rPr lang="it-IT" sz="2000" dirty="0"/>
              <a:t>La legge di Bilancio individua le risorse da destinare alla Contrattazione Collettiva per le amministrazioni statali, in conformità al DEF;</a:t>
            </a:r>
          </a:p>
          <a:p>
            <a:pPr marL="457200" indent="-457200" algn="just">
              <a:buAutoNum type="arabicParenR"/>
            </a:pPr>
            <a:r>
              <a:rPr lang="it-IT" sz="2000" dirty="0"/>
              <a:t>L’ARAN ed il Comitati di settore deliberano preventivamente gli atti di indirizzo;</a:t>
            </a:r>
          </a:p>
          <a:p>
            <a:pPr marL="457200" indent="-457200" algn="just">
              <a:buAutoNum type="arabicParenR"/>
            </a:pPr>
            <a:r>
              <a:rPr lang="it-IT" sz="2000" dirty="0"/>
              <a:t>L’ARAN avvia la trattativa negoziale convocando le confederazioni e le organizzazioni sindacali rappresentative ai sensi dell’art. 43 del Dlgs 165/2001;</a:t>
            </a:r>
          </a:p>
          <a:p>
            <a:pPr marL="457200" indent="-457200" algn="just">
              <a:buAutoNum type="arabicParenR"/>
            </a:pPr>
            <a:r>
              <a:rPr lang="it-IT" sz="2000" dirty="0"/>
              <a:t>La trattativa può avere una prima fase conclusiva che si concretizza in una </a:t>
            </a:r>
            <a:r>
              <a:rPr lang="it-IT" sz="2000" dirty="0" err="1"/>
              <a:t>preintesa</a:t>
            </a:r>
            <a:r>
              <a:rPr lang="it-IT" sz="2000" dirty="0"/>
              <a:t> sul contenuto contrattuale complessivo;</a:t>
            </a:r>
          </a:p>
          <a:p>
            <a:pPr marL="457200" indent="-457200" algn="just">
              <a:buAutoNum type="arabicParenR"/>
            </a:pPr>
            <a:r>
              <a:rPr lang="it-IT" sz="2000" dirty="0"/>
              <a:t>Il testo della </a:t>
            </a:r>
            <a:r>
              <a:rPr lang="it-IT" sz="2000" dirty="0" err="1"/>
              <a:t>preintesa</a:t>
            </a:r>
            <a:r>
              <a:rPr lang="it-IT" sz="2000" dirty="0"/>
              <a:t> è oggetto di consultazione da parte delle OO.SS;</a:t>
            </a:r>
          </a:p>
          <a:p>
            <a:pPr marL="457200" indent="-457200" algn="just">
              <a:buAutoNum type="arabicParenR"/>
            </a:pPr>
            <a:r>
              <a:rPr lang="it-IT" sz="2000" dirty="0"/>
              <a:t>La trattativa si conclude con la firma dell’ipotesi di accordo;</a:t>
            </a:r>
          </a:p>
          <a:p>
            <a:pPr marL="457200" indent="-457200" algn="just">
              <a:buAutoNum type="arabicParenR"/>
            </a:pPr>
            <a:r>
              <a:rPr lang="it-IT" sz="2000" dirty="0"/>
              <a:t>L’ARAN entro 5 giorni deve acquisire il parere deli Comitati di settore sulla ipotesi di accordo, gli oneri finanziari diretti ed indiretti;</a:t>
            </a:r>
          </a:p>
          <a:p>
            <a:pPr marL="457200" indent="-457200" algn="just">
              <a:buAutoNum type="arabicParenR"/>
            </a:pPr>
            <a:r>
              <a:rPr lang="it-IT" sz="2000" dirty="0"/>
              <a:t>Il giorno successivo l’ARAN trasmette l’ipotesi alla Corte dei Conti ai fini della certificazione di compatibilità con gli strumenti di programmazione e di bilancio;</a:t>
            </a:r>
          </a:p>
          <a:p>
            <a:pPr algn="just"/>
            <a:endParaRPr lang="it-IT" sz="2000" dirty="0"/>
          </a:p>
          <a:p>
            <a:pPr marL="457200" indent="-457200" algn="just">
              <a:buAutoNum type="arabicParenR"/>
            </a:pPr>
            <a:endParaRPr sz="2000" dirty="0"/>
          </a:p>
          <a:p>
            <a:pPr algn="just"/>
            <a:endParaRPr sz="2000" dirty="0"/>
          </a:p>
          <a:p>
            <a:pPr algn="just"/>
            <a:endParaRPr sz="2000" dirty="0"/>
          </a:p>
        </p:txBody>
      </p:sp>
    </p:spTree>
    <p:extLst>
      <p:ext uri="{BB962C8B-B14F-4D97-AF65-F5344CB8AC3E}">
        <p14:creationId xmlns:p14="http://schemas.microsoft.com/office/powerpoint/2010/main" val="3662973287"/>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87C284-59F5-EBDF-3779-05A242B44892}"/>
            </a:ext>
          </a:extLst>
        </p:cNvPr>
        <p:cNvGrpSpPr/>
        <p:nvPr/>
      </p:nvGrpSpPr>
      <p:grpSpPr>
        <a:xfrm>
          <a:off x="0" y="0"/>
          <a:ext cx="0" cy="0"/>
          <a:chOff x="0" y="0"/>
          <a:chExt cx="0" cy="0"/>
        </a:xfrm>
      </p:grpSpPr>
      <p:sp>
        <p:nvSpPr>
          <p:cNvPr id="8" name="object 2">
            <a:extLst>
              <a:ext uri="{FF2B5EF4-FFF2-40B4-BE49-F238E27FC236}">
                <a16:creationId xmlns:a16="http://schemas.microsoft.com/office/drawing/2014/main" id="{5C1506AB-17B6-7F41-57BF-8519BF1811C2}"/>
              </a:ext>
            </a:extLst>
          </p:cNvPr>
          <p:cNvSpPr txBox="1">
            <a:spLocks noGrp="1"/>
          </p:cNvSpPr>
          <p:nvPr>
            <p:ph type="title"/>
          </p:nvPr>
        </p:nvSpPr>
        <p:spPr>
          <a:xfrm>
            <a:off x="2074912" y="227125"/>
            <a:ext cx="8042176" cy="688737"/>
          </a:xfrm>
          <a:prstGeom prst="rect">
            <a:avLst/>
          </a:prstGeom>
        </p:spPr>
        <p:txBody>
          <a:bodyPr vert="horz" wrap="square" lIns="0" tIns="11516" rIns="0" bIns="0" rtlCol="0" anchor="ctr">
            <a:spAutoFit/>
          </a:bodyPr>
          <a:lstStyle/>
          <a:p>
            <a:pPr marL="11516" marR="4607" indent="213628" algn="ctr">
              <a:lnSpc>
                <a:spcPct val="100000"/>
              </a:lnSpc>
              <a:spcBef>
                <a:spcPts val="91"/>
              </a:spcBef>
            </a:pPr>
            <a:r>
              <a:rPr lang="it-IT" spc="9" dirty="0">
                <a:solidFill>
                  <a:srgbClr val="C00000"/>
                </a:solidFill>
                <a:latin typeface="+mn-lt"/>
              </a:rPr>
              <a:t>DAL CCNQ AL CCNL</a:t>
            </a:r>
            <a:endParaRPr sz="3200" b="1" spc="9" dirty="0">
              <a:solidFill>
                <a:srgbClr val="C00000"/>
              </a:solidFill>
              <a:latin typeface="+mn-lt"/>
            </a:endParaRPr>
          </a:p>
        </p:txBody>
      </p:sp>
      <p:sp>
        <p:nvSpPr>
          <p:cNvPr id="11" name="CasellaDiTesto 10">
            <a:extLst>
              <a:ext uri="{FF2B5EF4-FFF2-40B4-BE49-F238E27FC236}">
                <a16:creationId xmlns:a16="http://schemas.microsoft.com/office/drawing/2014/main" id="{58A53B16-2866-0694-98D5-B803DFC56812}"/>
              </a:ext>
            </a:extLst>
          </p:cNvPr>
          <p:cNvSpPr txBox="1"/>
          <p:nvPr/>
        </p:nvSpPr>
        <p:spPr>
          <a:xfrm>
            <a:off x="694267" y="1228397"/>
            <a:ext cx="11201400" cy="5324535"/>
          </a:xfrm>
          <a:prstGeom prst="rect">
            <a:avLst/>
          </a:prstGeom>
          <a:noFill/>
        </p:spPr>
        <p:txBody>
          <a:bodyPr wrap="square" rtlCol="0">
            <a:spAutoFit/>
          </a:bodyPr>
          <a:lstStyle/>
          <a:p>
            <a:pPr algn="just"/>
            <a:r>
              <a:rPr lang="it-IT" sz="2000" dirty="0"/>
              <a:t>Se il CCNL comporta un impegno finanziario significativo per l'amministrazione pubblica, la Corte dei Conti può intervenire per verificare che l'accordo rispetti i vincoli di bilancio e non comporti spese improprie o eccessive.</a:t>
            </a:r>
          </a:p>
          <a:p>
            <a:pPr algn="just"/>
            <a:r>
              <a:rPr lang="it-IT" sz="2000" dirty="0"/>
              <a:t>Questo controllo ha come obiettivo principale la tutela della </a:t>
            </a:r>
            <a:r>
              <a:rPr lang="it-IT" sz="2000" b="1" dirty="0"/>
              <a:t>corretta gestione della spesa pubblica</a:t>
            </a:r>
            <a:r>
              <a:rPr lang="it-IT" sz="2000" dirty="0"/>
              <a:t> e la verifica della compatibilità degli accordi con le normative finanziarie e fiscali.</a:t>
            </a:r>
          </a:p>
          <a:p>
            <a:pPr algn="just"/>
            <a:endParaRPr lang="it-IT" sz="2000" dirty="0"/>
          </a:p>
          <a:p>
            <a:pPr algn="just"/>
            <a:r>
              <a:rPr lang="it-IT" sz="2000" dirty="0"/>
              <a:t>LA CORTE DEVE ESPRIMERSI ENTRO 15 GIORNI. </a:t>
            </a:r>
          </a:p>
          <a:p>
            <a:pPr algn="just"/>
            <a:endParaRPr lang="it-IT" sz="2000" dirty="0"/>
          </a:p>
          <a:p>
            <a:pPr algn="just"/>
            <a:r>
              <a:rPr lang="it-IT" sz="2000" dirty="0"/>
              <a:t>Il testo viene sottoposto anche all’esame del Dipartimento della Funzione Pubblica (organismo che opera all'interno della </a:t>
            </a:r>
            <a:r>
              <a:rPr lang="it-IT" sz="2000" b="1" dirty="0"/>
              <a:t>Presidenza del Consiglio dei Ministri</a:t>
            </a:r>
            <a:r>
              <a:rPr lang="it-IT" sz="2000" dirty="0"/>
              <a:t> e ha un ruolo cruciale nella gestione del personale pubblico.) per la verifica che le disposizioni del CCNL siano coerenti con le politiche di riforma della pubblica amministrazione, incluse le norme su </a:t>
            </a:r>
            <a:r>
              <a:rPr lang="it-IT" sz="2000" b="1" dirty="0"/>
              <a:t>meritocrazia</a:t>
            </a:r>
            <a:r>
              <a:rPr lang="it-IT" sz="2000" dirty="0"/>
              <a:t>, </a:t>
            </a:r>
            <a:r>
              <a:rPr lang="it-IT" sz="2000" b="1" dirty="0"/>
              <a:t>organizzazione del lavoro</a:t>
            </a:r>
            <a:r>
              <a:rPr lang="it-IT" sz="2000" dirty="0"/>
              <a:t> e </a:t>
            </a:r>
            <a:r>
              <a:rPr lang="it-IT" sz="2000" b="1" dirty="0"/>
              <a:t>efficienza del settore pubblico</a:t>
            </a:r>
            <a:r>
              <a:rPr lang="it-IT" sz="2000" dirty="0"/>
              <a:t>.</a:t>
            </a:r>
          </a:p>
          <a:p>
            <a:pPr algn="just"/>
            <a:endParaRPr lang="it-IT" sz="2000" dirty="0"/>
          </a:p>
          <a:p>
            <a:pPr marL="457200" indent="-457200" algn="just">
              <a:buAutoNum type="arabicParenR"/>
            </a:pPr>
            <a:endParaRPr sz="2000" dirty="0"/>
          </a:p>
          <a:p>
            <a:pPr algn="just"/>
            <a:endParaRPr sz="2000" dirty="0"/>
          </a:p>
          <a:p>
            <a:pPr algn="just"/>
            <a:endParaRPr sz="2000" dirty="0"/>
          </a:p>
        </p:txBody>
      </p:sp>
    </p:spTree>
    <p:extLst>
      <p:ext uri="{BB962C8B-B14F-4D97-AF65-F5344CB8AC3E}">
        <p14:creationId xmlns:p14="http://schemas.microsoft.com/office/powerpoint/2010/main" val="1587519280"/>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E49C02-0781-FAE1-7F3D-3164F31FEF53}"/>
            </a:ext>
          </a:extLst>
        </p:cNvPr>
        <p:cNvGrpSpPr/>
        <p:nvPr/>
      </p:nvGrpSpPr>
      <p:grpSpPr>
        <a:xfrm>
          <a:off x="0" y="0"/>
          <a:ext cx="0" cy="0"/>
          <a:chOff x="0" y="0"/>
          <a:chExt cx="0" cy="0"/>
        </a:xfrm>
      </p:grpSpPr>
      <p:sp>
        <p:nvSpPr>
          <p:cNvPr id="8" name="object 2">
            <a:extLst>
              <a:ext uri="{FF2B5EF4-FFF2-40B4-BE49-F238E27FC236}">
                <a16:creationId xmlns:a16="http://schemas.microsoft.com/office/drawing/2014/main" id="{BEF46C2D-79C9-D0C4-F59E-32CFFC3F2D39}"/>
              </a:ext>
            </a:extLst>
          </p:cNvPr>
          <p:cNvSpPr txBox="1">
            <a:spLocks noGrp="1"/>
          </p:cNvSpPr>
          <p:nvPr>
            <p:ph type="title"/>
          </p:nvPr>
        </p:nvSpPr>
        <p:spPr>
          <a:xfrm>
            <a:off x="2074912" y="227125"/>
            <a:ext cx="8042176" cy="688737"/>
          </a:xfrm>
          <a:prstGeom prst="rect">
            <a:avLst/>
          </a:prstGeom>
        </p:spPr>
        <p:txBody>
          <a:bodyPr vert="horz" wrap="square" lIns="0" tIns="11516" rIns="0" bIns="0" rtlCol="0" anchor="ctr">
            <a:spAutoFit/>
          </a:bodyPr>
          <a:lstStyle/>
          <a:p>
            <a:pPr marL="11516" marR="4607" indent="213628" algn="ctr">
              <a:lnSpc>
                <a:spcPct val="100000"/>
              </a:lnSpc>
              <a:spcBef>
                <a:spcPts val="91"/>
              </a:spcBef>
            </a:pPr>
            <a:r>
              <a:rPr lang="it-IT" spc="9" dirty="0">
                <a:solidFill>
                  <a:srgbClr val="C00000"/>
                </a:solidFill>
                <a:latin typeface="+mn-lt"/>
              </a:rPr>
              <a:t>DAL CCNQ AL CCNL</a:t>
            </a:r>
            <a:endParaRPr sz="3200" b="1" spc="9" dirty="0">
              <a:solidFill>
                <a:srgbClr val="C00000"/>
              </a:solidFill>
              <a:latin typeface="+mn-lt"/>
            </a:endParaRPr>
          </a:p>
        </p:txBody>
      </p:sp>
      <p:sp>
        <p:nvSpPr>
          <p:cNvPr id="11" name="CasellaDiTesto 10">
            <a:extLst>
              <a:ext uri="{FF2B5EF4-FFF2-40B4-BE49-F238E27FC236}">
                <a16:creationId xmlns:a16="http://schemas.microsoft.com/office/drawing/2014/main" id="{6F74364E-F0CA-0C4E-76CA-68AFBDCD5DA2}"/>
              </a:ext>
            </a:extLst>
          </p:cNvPr>
          <p:cNvSpPr txBox="1"/>
          <p:nvPr/>
        </p:nvSpPr>
        <p:spPr>
          <a:xfrm>
            <a:off x="694267" y="1228397"/>
            <a:ext cx="11201400" cy="3170099"/>
          </a:xfrm>
          <a:prstGeom prst="rect">
            <a:avLst/>
          </a:prstGeom>
          <a:noFill/>
        </p:spPr>
        <p:txBody>
          <a:bodyPr wrap="square" rtlCol="0">
            <a:spAutoFit/>
          </a:bodyPr>
          <a:lstStyle/>
          <a:p>
            <a:pPr algn="just"/>
            <a:r>
              <a:rPr lang="it-IT" sz="2000" dirty="0"/>
              <a:t>9) la procedura di certificazione deve, comunque, concludersi entro 40 giorni dall’ipotesi di accordo, decorsi i quali il Presidente dell’ARAN, salvo che non ravvisi le esigenze di riaprire le trattative ha mandato di sottoscrivere definitivamente il CCNL. </a:t>
            </a:r>
          </a:p>
          <a:p>
            <a:pPr algn="just"/>
            <a:endParaRPr lang="it-IT" sz="2000" dirty="0"/>
          </a:p>
          <a:p>
            <a:pPr algn="just"/>
            <a:r>
              <a:rPr lang="it-IT" sz="2000" dirty="0"/>
              <a:t>10) Il Contratto sottoscritto definitivamente acquista efficacia dal momento stesso della firma. Il testo è pubblicato sulla Gazzetta Ufficiale al fine esclusivo di portarlo a conoscenza dei lavoratori. </a:t>
            </a:r>
          </a:p>
          <a:p>
            <a:pPr algn="just"/>
            <a:endParaRPr lang="it-IT" sz="2000" dirty="0"/>
          </a:p>
          <a:p>
            <a:pPr marL="457200" indent="-457200" algn="just">
              <a:buAutoNum type="arabicParenR"/>
            </a:pPr>
            <a:endParaRPr sz="2000" dirty="0"/>
          </a:p>
          <a:p>
            <a:pPr algn="just"/>
            <a:endParaRPr sz="2000" dirty="0"/>
          </a:p>
          <a:p>
            <a:pPr algn="just"/>
            <a:endParaRPr sz="2000" dirty="0"/>
          </a:p>
        </p:txBody>
      </p:sp>
    </p:spTree>
    <p:extLst>
      <p:ext uri="{BB962C8B-B14F-4D97-AF65-F5344CB8AC3E}">
        <p14:creationId xmlns:p14="http://schemas.microsoft.com/office/powerpoint/2010/main" val="887855045"/>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object 2"/>
          <p:cNvSpPr txBox="1">
            <a:spLocks noGrp="1"/>
          </p:cNvSpPr>
          <p:nvPr>
            <p:ph type="title"/>
          </p:nvPr>
        </p:nvSpPr>
        <p:spPr>
          <a:xfrm>
            <a:off x="2168624" y="1507868"/>
            <a:ext cx="8042176" cy="1181179"/>
          </a:xfrm>
          <a:prstGeom prst="rect">
            <a:avLst/>
          </a:prstGeom>
        </p:spPr>
        <p:txBody>
          <a:bodyPr vert="horz" wrap="square" lIns="0" tIns="11516" rIns="0" bIns="0" rtlCol="0" anchor="ctr">
            <a:spAutoFit/>
          </a:bodyPr>
          <a:lstStyle/>
          <a:p>
            <a:pPr marL="11516" marR="4607" indent="213628" algn="ctr">
              <a:lnSpc>
                <a:spcPct val="100000"/>
              </a:lnSpc>
              <a:spcBef>
                <a:spcPts val="91"/>
              </a:spcBef>
            </a:pPr>
            <a:r>
              <a:rPr lang="it-IT" sz="3200" b="1" spc="9" dirty="0">
                <a:solidFill>
                  <a:srgbClr val="C00000"/>
                </a:solidFill>
                <a:latin typeface="+mn-lt"/>
              </a:rPr>
              <a:t>L’AUTONOMIA COLLETTIVA</a:t>
            </a:r>
            <a:br>
              <a:rPr lang="it-IT" sz="3200" b="1" spc="9" dirty="0">
                <a:solidFill>
                  <a:srgbClr val="C00000"/>
                </a:solidFill>
                <a:latin typeface="+mn-lt"/>
              </a:rPr>
            </a:br>
            <a:r>
              <a:rPr lang="it-IT" spc="9" dirty="0">
                <a:solidFill>
                  <a:srgbClr val="C00000"/>
                </a:solidFill>
                <a:latin typeface="+mn-lt"/>
              </a:rPr>
              <a:t>LA CONTRATTAZIONE COLLETTIVA</a:t>
            </a:r>
            <a:endParaRPr sz="3200" b="1" spc="9" dirty="0">
              <a:solidFill>
                <a:srgbClr val="C00000"/>
              </a:solidFill>
              <a:latin typeface="+mn-lt"/>
            </a:endParaRPr>
          </a:p>
        </p:txBody>
      </p:sp>
      <p:sp>
        <p:nvSpPr>
          <p:cNvPr id="11" name="CasellaDiTesto 10"/>
          <p:cNvSpPr txBox="1"/>
          <p:nvPr/>
        </p:nvSpPr>
        <p:spPr>
          <a:xfrm>
            <a:off x="2057400" y="2764573"/>
            <a:ext cx="8153400" cy="4401205"/>
          </a:xfrm>
          <a:prstGeom prst="rect">
            <a:avLst/>
          </a:prstGeom>
          <a:noFill/>
        </p:spPr>
        <p:txBody>
          <a:bodyPr wrap="square" rtlCol="0">
            <a:spAutoFit/>
          </a:bodyPr>
          <a:lstStyle/>
          <a:p>
            <a:pPr algn="just"/>
            <a:r>
              <a:rPr lang="it-IT" sz="2000" dirty="0">
                <a:solidFill>
                  <a:srgbClr val="000000"/>
                </a:solidFill>
                <a:latin typeface="Calibri"/>
              </a:rPr>
              <a:t>Il sistema della contrattazione nel nostro ordinamento si colloca su due differenti livelli: </a:t>
            </a:r>
          </a:p>
          <a:p>
            <a:pPr marL="457200" indent="-457200" algn="just">
              <a:buAutoNum type="arabicPeriod"/>
            </a:pPr>
            <a:r>
              <a:rPr lang="it-IT" sz="2000" b="1" dirty="0">
                <a:solidFill>
                  <a:srgbClr val="000000"/>
                </a:solidFill>
                <a:latin typeface="Calibri"/>
              </a:rPr>
              <a:t>Contrattazione collettiva nazionale </a:t>
            </a:r>
          </a:p>
          <a:p>
            <a:pPr marL="457200" indent="-457200" algn="just">
              <a:buAutoNum type="arabicPeriod"/>
            </a:pPr>
            <a:r>
              <a:rPr lang="it-IT" sz="2000" b="1" dirty="0">
                <a:solidFill>
                  <a:srgbClr val="000000"/>
                </a:solidFill>
                <a:latin typeface="Calibri"/>
              </a:rPr>
              <a:t>Contrattazione collettiva integrativa</a:t>
            </a:r>
            <a:r>
              <a:rPr lang="it-IT" sz="2000" dirty="0">
                <a:solidFill>
                  <a:srgbClr val="000000"/>
                </a:solidFill>
                <a:latin typeface="Calibri"/>
              </a:rPr>
              <a:t> </a:t>
            </a:r>
          </a:p>
          <a:p>
            <a:pPr marL="457200" indent="-457200" algn="just"/>
            <a:endParaRPr lang="it-IT" sz="2000" dirty="0">
              <a:solidFill>
                <a:srgbClr val="000000"/>
              </a:solidFill>
              <a:latin typeface="Calibri"/>
            </a:endParaRPr>
          </a:p>
          <a:p>
            <a:pPr marL="457200" indent="-457200" algn="just"/>
            <a:r>
              <a:rPr lang="it-IT" sz="2000" dirty="0">
                <a:solidFill>
                  <a:srgbClr val="000000"/>
                </a:solidFill>
                <a:latin typeface="Calibri"/>
              </a:rPr>
              <a:t>La </a:t>
            </a:r>
            <a:r>
              <a:rPr lang="it-IT" sz="2000" u="sng" dirty="0">
                <a:solidFill>
                  <a:srgbClr val="000000"/>
                </a:solidFill>
                <a:latin typeface="Calibri"/>
              </a:rPr>
              <a:t>contrattazione collettiva nazionale </a:t>
            </a:r>
            <a:r>
              <a:rPr lang="it-IT" sz="2000" dirty="0">
                <a:solidFill>
                  <a:srgbClr val="000000"/>
                </a:solidFill>
                <a:latin typeface="Calibri"/>
              </a:rPr>
              <a:t>(art.40, comma 1, D.Lgs</a:t>
            </a:r>
            <a:r>
              <a:rPr lang="it-IT" sz="2000" dirty="0" err="1">
                <a:solidFill>
                  <a:srgbClr val="000000"/>
                </a:solidFill>
                <a:latin typeface="Calibri"/>
              </a:rPr>
              <a:t>.165/2</a:t>
            </a:r>
            <a:r>
              <a:rPr lang="it-IT" sz="2000" dirty="0">
                <a:solidFill>
                  <a:srgbClr val="000000"/>
                </a:solidFill>
                <a:latin typeface="Calibri"/>
              </a:rPr>
              <a:t>019)</a:t>
            </a:r>
          </a:p>
          <a:p>
            <a:pPr marL="457200" indent="-457200" algn="just"/>
            <a:r>
              <a:rPr lang="it-IT" sz="2000" dirty="0">
                <a:solidFill>
                  <a:srgbClr val="000000"/>
                </a:solidFill>
                <a:latin typeface="Calibri"/>
              </a:rPr>
              <a:t>disciplina il rapporto di lavoro e le relazioni sindacali e le materie relative la</a:t>
            </a:r>
          </a:p>
          <a:p>
            <a:pPr marL="457200" indent="-457200" algn="just"/>
            <a:r>
              <a:rPr lang="it-IT" sz="2000" dirty="0">
                <a:solidFill>
                  <a:srgbClr val="000000"/>
                </a:solidFill>
                <a:latin typeface="Calibri"/>
              </a:rPr>
              <a:t>mobilità, il trattamento accessorio, le sanzioni disciplinari. La </a:t>
            </a:r>
            <a:r>
              <a:rPr lang="it-IT" sz="2000" u="sng" dirty="0">
                <a:solidFill>
                  <a:srgbClr val="000000"/>
                </a:solidFill>
                <a:latin typeface="Calibri"/>
              </a:rPr>
              <a:t>contrattazione</a:t>
            </a:r>
          </a:p>
          <a:p>
            <a:pPr marL="457200" indent="-457200" algn="just"/>
            <a:r>
              <a:rPr lang="it-IT" sz="2000" u="sng" dirty="0">
                <a:solidFill>
                  <a:srgbClr val="000000"/>
                </a:solidFill>
                <a:latin typeface="Calibri"/>
              </a:rPr>
              <a:t>collettiva integrativa</a:t>
            </a:r>
            <a:r>
              <a:rPr lang="it-IT" sz="2000" dirty="0">
                <a:solidFill>
                  <a:srgbClr val="000000"/>
                </a:solidFill>
                <a:latin typeface="Calibri"/>
              </a:rPr>
              <a:t> assicura efficienza e produttività dei servizi pubblici,</a:t>
            </a:r>
          </a:p>
          <a:p>
            <a:pPr marL="457200" indent="-457200" algn="just"/>
            <a:r>
              <a:rPr lang="it-IT" sz="2000" dirty="0">
                <a:solidFill>
                  <a:srgbClr val="000000"/>
                </a:solidFill>
                <a:latin typeface="Calibri"/>
              </a:rPr>
              <a:t>con i vincoli e i limiti stabiliti dai contratti collettivi nazionali, anche mediante</a:t>
            </a:r>
          </a:p>
          <a:p>
            <a:pPr marL="457200" indent="-457200" algn="just"/>
            <a:r>
              <a:rPr lang="it-IT" sz="2000" dirty="0">
                <a:solidFill>
                  <a:srgbClr val="000000"/>
                </a:solidFill>
                <a:latin typeface="Calibri"/>
              </a:rPr>
              <a:t>le risorse finalizzate ai compensi accessori.</a:t>
            </a:r>
            <a:endParaRPr sz="2000"/>
          </a:p>
          <a:p>
            <a:pPr algn="just"/>
            <a:endParaRPr sz="2000"/>
          </a:p>
          <a:p>
            <a:pPr algn="just"/>
            <a:endParaRPr sz="2000"/>
          </a:p>
          <a:p>
            <a:pPr algn="just"/>
            <a:endParaRPr sz="2000"/>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object 2"/>
          <p:cNvSpPr txBox="1">
            <a:spLocks noGrp="1"/>
          </p:cNvSpPr>
          <p:nvPr>
            <p:ph type="title"/>
          </p:nvPr>
        </p:nvSpPr>
        <p:spPr>
          <a:xfrm>
            <a:off x="2168624" y="1507868"/>
            <a:ext cx="8042176" cy="688737"/>
          </a:xfrm>
          <a:prstGeom prst="rect">
            <a:avLst/>
          </a:prstGeom>
        </p:spPr>
        <p:txBody>
          <a:bodyPr vert="horz" wrap="square" lIns="0" tIns="11516" rIns="0" bIns="0" rtlCol="0" anchor="ctr">
            <a:spAutoFit/>
          </a:bodyPr>
          <a:lstStyle/>
          <a:p>
            <a:pPr marL="11516" marR="4607" indent="213628" algn="ctr">
              <a:lnSpc>
                <a:spcPct val="100000"/>
              </a:lnSpc>
              <a:spcBef>
                <a:spcPts val="91"/>
              </a:spcBef>
            </a:pPr>
            <a:r>
              <a:rPr lang="it-IT" spc="9" dirty="0">
                <a:solidFill>
                  <a:srgbClr val="C00000"/>
                </a:solidFill>
                <a:latin typeface="+mn-lt"/>
              </a:rPr>
              <a:t>IL CCNL COMPARTO ISTRUZIONE</a:t>
            </a:r>
            <a:endParaRPr sz="3200" b="1" spc="9" dirty="0">
              <a:solidFill>
                <a:srgbClr val="C00000"/>
              </a:solidFill>
              <a:latin typeface="+mn-lt"/>
            </a:endParaRPr>
          </a:p>
        </p:txBody>
      </p:sp>
      <p:sp>
        <p:nvSpPr>
          <p:cNvPr id="11" name="CasellaDiTesto 10"/>
          <p:cNvSpPr txBox="1"/>
          <p:nvPr/>
        </p:nvSpPr>
        <p:spPr>
          <a:xfrm>
            <a:off x="2057400" y="2149019"/>
            <a:ext cx="8153400" cy="5016758"/>
          </a:xfrm>
          <a:prstGeom prst="rect">
            <a:avLst/>
          </a:prstGeom>
          <a:noFill/>
        </p:spPr>
        <p:txBody>
          <a:bodyPr wrap="square" rtlCol="0">
            <a:spAutoFit/>
          </a:bodyPr>
          <a:lstStyle/>
          <a:p>
            <a:pPr algn="just"/>
            <a:r>
              <a:rPr lang="it-IT" sz="2000" dirty="0">
                <a:solidFill>
                  <a:srgbClr val="000000"/>
                </a:solidFill>
                <a:latin typeface="Calibri"/>
              </a:rPr>
              <a:t>La contrattazione collettiva nazionale disciplina il rapporto di lavoro, nonché le relazioni sindacali.</a:t>
            </a:r>
          </a:p>
          <a:p>
            <a:pPr algn="just"/>
            <a:r>
              <a:rPr lang="it-IT" sz="2000" dirty="0">
                <a:solidFill>
                  <a:srgbClr val="000000"/>
                </a:solidFill>
                <a:latin typeface="Calibri"/>
              </a:rPr>
              <a:t>La relativa disciplina nel pubblico impiego è contenuta nell’art. 40 </a:t>
            </a:r>
            <a:r>
              <a:rPr lang="it-IT" sz="2000" dirty="0" err="1">
                <a:solidFill>
                  <a:srgbClr val="000000"/>
                </a:solidFill>
                <a:latin typeface="Calibri"/>
              </a:rPr>
              <a:t>D.Lgs.</a:t>
            </a:r>
            <a:r>
              <a:rPr lang="it-IT" sz="2000" dirty="0">
                <a:solidFill>
                  <a:srgbClr val="000000"/>
                </a:solidFill>
                <a:latin typeface="Calibri"/>
              </a:rPr>
              <a:t> 165/2001 come modificato dall’art. 11 del </a:t>
            </a:r>
            <a:r>
              <a:rPr lang="it-IT" sz="2000" dirty="0" err="1">
                <a:solidFill>
                  <a:srgbClr val="000000"/>
                </a:solidFill>
                <a:latin typeface="Calibri"/>
              </a:rPr>
              <a:t>D.Lgs.</a:t>
            </a:r>
            <a:r>
              <a:rPr lang="it-IT" sz="2000" dirty="0">
                <a:solidFill>
                  <a:srgbClr val="000000"/>
                </a:solidFill>
                <a:latin typeface="Calibri"/>
              </a:rPr>
              <a:t> 75/2017.</a:t>
            </a:r>
          </a:p>
          <a:p>
            <a:pPr algn="just"/>
            <a:endParaRPr lang="it-IT" sz="2000" dirty="0">
              <a:solidFill>
                <a:srgbClr val="000000"/>
              </a:solidFill>
              <a:latin typeface="Calibri"/>
            </a:endParaRPr>
          </a:p>
          <a:p>
            <a:pPr algn="just"/>
            <a:r>
              <a:rPr lang="it-IT" sz="2000" dirty="0">
                <a:solidFill>
                  <a:srgbClr val="000000"/>
                </a:solidFill>
                <a:latin typeface="Calibri"/>
              </a:rPr>
              <a:t>La contrattazione collettiva si articola generalmente in due livelli:</a:t>
            </a:r>
          </a:p>
          <a:p>
            <a:pPr algn="just">
              <a:buFont typeface="Arial" pitchFamily="34" charset="0"/>
              <a:buChar char="•"/>
            </a:pPr>
            <a:r>
              <a:rPr lang="it-IT" sz="2000" dirty="0">
                <a:solidFill>
                  <a:srgbClr val="000000"/>
                </a:solidFill>
                <a:latin typeface="Calibri"/>
              </a:rPr>
              <a:t> </a:t>
            </a:r>
            <a:r>
              <a:rPr lang="it-IT" sz="2000" b="1" dirty="0">
                <a:solidFill>
                  <a:srgbClr val="000000"/>
                </a:solidFill>
                <a:latin typeface="Calibri"/>
              </a:rPr>
              <a:t>contratti collettivi nazionali di comparto </a:t>
            </a:r>
            <a:r>
              <a:rPr lang="it-IT" sz="2000" dirty="0">
                <a:solidFill>
                  <a:srgbClr val="000000"/>
                </a:solidFill>
                <a:latin typeface="Calibri"/>
              </a:rPr>
              <a:t>(CCNL): che riguardano i singoli comparti. I comparti rappresentano l’unità fondamentale della contrattazione collettiva nel pubblico impiego.</a:t>
            </a:r>
          </a:p>
          <a:p>
            <a:pPr algn="just">
              <a:buFont typeface="Arial" pitchFamily="34" charset="0"/>
              <a:buChar char="•"/>
            </a:pPr>
            <a:r>
              <a:rPr lang="it-IT" sz="2000" dirty="0">
                <a:solidFill>
                  <a:srgbClr val="000000"/>
                </a:solidFill>
                <a:latin typeface="Calibri"/>
              </a:rPr>
              <a:t> </a:t>
            </a:r>
            <a:r>
              <a:rPr lang="it-IT" sz="2000" b="1" dirty="0">
                <a:solidFill>
                  <a:srgbClr val="000000"/>
                </a:solidFill>
                <a:latin typeface="Calibri"/>
              </a:rPr>
              <a:t>contratti integrativi</a:t>
            </a:r>
            <a:r>
              <a:rPr lang="it-IT" sz="2000" dirty="0">
                <a:solidFill>
                  <a:srgbClr val="000000"/>
                </a:solidFill>
                <a:latin typeface="Calibri"/>
              </a:rPr>
              <a:t>: posti a livello di singola amministrazione poiché rispondono a specifiche realtà di ogni singola </a:t>
            </a:r>
            <a:r>
              <a:rPr lang="it-IT" sz="2000" dirty="0" err="1">
                <a:solidFill>
                  <a:srgbClr val="000000"/>
                </a:solidFill>
                <a:latin typeface="Calibri"/>
              </a:rPr>
              <a:t>PA</a:t>
            </a:r>
            <a:r>
              <a:rPr lang="it-IT" sz="2000" dirty="0">
                <a:solidFill>
                  <a:srgbClr val="000000"/>
                </a:solidFill>
                <a:latin typeface="Calibri"/>
              </a:rPr>
              <a:t>.</a:t>
            </a:r>
            <a:endParaRPr sz="2000"/>
          </a:p>
          <a:p>
            <a:pPr algn="just"/>
            <a:endParaRPr sz="2000"/>
          </a:p>
          <a:p>
            <a:pPr algn="just"/>
            <a:endParaRPr sz="2000"/>
          </a:p>
          <a:p>
            <a:pPr algn="just"/>
            <a:endParaRPr sz="2000"/>
          </a:p>
          <a:p>
            <a:pPr algn="just"/>
            <a:endParaRPr sz="2000"/>
          </a:p>
          <a:p>
            <a:pPr algn="just"/>
            <a:endParaRPr sz="2000"/>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object 2"/>
          <p:cNvSpPr txBox="1">
            <a:spLocks noGrp="1"/>
          </p:cNvSpPr>
          <p:nvPr>
            <p:ph type="title"/>
          </p:nvPr>
        </p:nvSpPr>
        <p:spPr>
          <a:xfrm>
            <a:off x="2168624" y="1507868"/>
            <a:ext cx="8042176" cy="688737"/>
          </a:xfrm>
          <a:prstGeom prst="rect">
            <a:avLst/>
          </a:prstGeom>
        </p:spPr>
        <p:txBody>
          <a:bodyPr vert="horz" wrap="square" lIns="0" tIns="11516" rIns="0" bIns="0" rtlCol="0" anchor="ctr">
            <a:spAutoFit/>
          </a:bodyPr>
          <a:lstStyle/>
          <a:p>
            <a:pPr marL="11516" marR="4607" indent="213628" algn="ctr">
              <a:lnSpc>
                <a:spcPct val="100000"/>
              </a:lnSpc>
              <a:spcBef>
                <a:spcPts val="91"/>
              </a:spcBef>
            </a:pPr>
            <a:r>
              <a:rPr lang="it-IT" spc="9" dirty="0">
                <a:solidFill>
                  <a:srgbClr val="C00000"/>
                </a:solidFill>
                <a:latin typeface="+mn-lt"/>
              </a:rPr>
              <a:t>IL CCNL COMPARTO ISTRUZIONE</a:t>
            </a:r>
            <a:endParaRPr sz="3200" b="1" spc="9" dirty="0">
              <a:solidFill>
                <a:srgbClr val="C00000"/>
              </a:solidFill>
              <a:latin typeface="+mn-lt"/>
            </a:endParaRPr>
          </a:p>
        </p:txBody>
      </p:sp>
      <p:sp>
        <p:nvSpPr>
          <p:cNvPr id="11" name="CasellaDiTesto 10"/>
          <p:cNvSpPr txBox="1"/>
          <p:nvPr/>
        </p:nvSpPr>
        <p:spPr>
          <a:xfrm>
            <a:off x="2057400" y="2438401"/>
            <a:ext cx="8153400" cy="4401205"/>
          </a:xfrm>
          <a:prstGeom prst="rect">
            <a:avLst/>
          </a:prstGeom>
          <a:noFill/>
        </p:spPr>
        <p:txBody>
          <a:bodyPr wrap="square" rtlCol="0">
            <a:spAutoFit/>
          </a:bodyPr>
          <a:lstStyle/>
          <a:p>
            <a:pPr algn="just"/>
            <a:r>
              <a:rPr lang="it-IT" sz="2000" dirty="0">
                <a:solidFill>
                  <a:srgbClr val="000000"/>
                </a:solidFill>
                <a:latin typeface="Calibri"/>
              </a:rPr>
              <a:t>La contrattazione collettiva nazionale disciplina il rapporto di lavoro nonché le relazioni sindacali. In particolare:</a:t>
            </a:r>
          </a:p>
          <a:p>
            <a:pPr algn="just">
              <a:buFontTx/>
              <a:buChar char="-"/>
            </a:pPr>
            <a:r>
              <a:rPr lang="it-IT" sz="2000" dirty="0">
                <a:solidFill>
                  <a:srgbClr val="000000"/>
                </a:solidFill>
                <a:latin typeface="Calibri"/>
              </a:rPr>
              <a:t> la </a:t>
            </a:r>
            <a:r>
              <a:rPr lang="it-IT" sz="2000" b="1" dirty="0">
                <a:solidFill>
                  <a:srgbClr val="000000"/>
                </a:solidFill>
                <a:latin typeface="Calibri"/>
              </a:rPr>
              <a:t>struttura contrattuale</a:t>
            </a:r>
            <a:r>
              <a:rPr lang="it-IT" sz="2000" dirty="0">
                <a:solidFill>
                  <a:srgbClr val="000000"/>
                </a:solidFill>
                <a:latin typeface="Calibri"/>
              </a:rPr>
              <a:t>,</a:t>
            </a:r>
          </a:p>
          <a:p>
            <a:pPr algn="just">
              <a:buFontTx/>
              <a:buChar char="-"/>
            </a:pPr>
            <a:r>
              <a:rPr lang="it-IT" sz="2000" dirty="0">
                <a:solidFill>
                  <a:srgbClr val="000000"/>
                </a:solidFill>
                <a:latin typeface="Calibri"/>
              </a:rPr>
              <a:t> i </a:t>
            </a:r>
            <a:r>
              <a:rPr lang="it-IT" sz="2000" b="1" dirty="0">
                <a:solidFill>
                  <a:srgbClr val="000000"/>
                </a:solidFill>
                <a:latin typeface="Calibri"/>
              </a:rPr>
              <a:t>rapporti tra i diversi livelli</a:t>
            </a:r>
            <a:r>
              <a:rPr lang="it-IT" sz="2000" dirty="0">
                <a:solidFill>
                  <a:srgbClr val="000000"/>
                </a:solidFill>
                <a:latin typeface="Calibri"/>
              </a:rPr>
              <a:t>,</a:t>
            </a:r>
          </a:p>
          <a:p>
            <a:pPr algn="just">
              <a:buFontTx/>
              <a:buChar char="-"/>
            </a:pPr>
            <a:r>
              <a:rPr lang="it-IT" sz="2000" dirty="0">
                <a:solidFill>
                  <a:srgbClr val="000000"/>
                </a:solidFill>
                <a:latin typeface="Calibri"/>
              </a:rPr>
              <a:t> la </a:t>
            </a:r>
            <a:r>
              <a:rPr lang="it-IT" sz="2000" b="1" dirty="0">
                <a:solidFill>
                  <a:srgbClr val="000000"/>
                </a:solidFill>
                <a:latin typeface="Calibri"/>
              </a:rPr>
              <a:t>durata dei contratti collettivi nazionali ed integrativi</a:t>
            </a:r>
            <a:r>
              <a:rPr lang="it-IT" sz="2000" dirty="0">
                <a:solidFill>
                  <a:srgbClr val="000000"/>
                </a:solidFill>
                <a:latin typeface="Calibri"/>
              </a:rPr>
              <a:t>.</a:t>
            </a:r>
          </a:p>
          <a:p>
            <a:pPr algn="just">
              <a:buFontTx/>
              <a:buChar char="-"/>
            </a:pPr>
            <a:endParaRPr lang="it-IT" sz="2000" dirty="0">
              <a:solidFill>
                <a:srgbClr val="000000"/>
              </a:solidFill>
              <a:latin typeface="Calibri"/>
            </a:endParaRPr>
          </a:p>
          <a:p>
            <a:pPr algn="just"/>
            <a:r>
              <a:rPr lang="it-IT" sz="2000" dirty="0">
                <a:solidFill>
                  <a:srgbClr val="000000"/>
                </a:solidFill>
                <a:latin typeface="Calibri"/>
              </a:rPr>
              <a:t>Le </a:t>
            </a:r>
            <a:r>
              <a:rPr lang="it-IT" sz="2000" b="1" dirty="0">
                <a:solidFill>
                  <a:srgbClr val="000000"/>
                </a:solidFill>
                <a:latin typeface="Calibri"/>
              </a:rPr>
              <a:t>pubbliche amministrazioni </a:t>
            </a:r>
            <a:r>
              <a:rPr lang="it-IT" sz="2000" dirty="0">
                <a:solidFill>
                  <a:srgbClr val="000000"/>
                </a:solidFill>
                <a:latin typeface="Calibri"/>
              </a:rPr>
              <a:t>attivano autonomi livelli di contrattazione collettiva integrativa, alla quale spetta determinare adeguati livelli di efficienza e produttività dei servizi pubblici, incentivando l’impegno e la qualità della performance dei pubblici dipendenti.</a:t>
            </a:r>
            <a:endParaRPr sz="2000"/>
          </a:p>
          <a:p>
            <a:pPr algn="just"/>
            <a:endParaRPr sz="2000"/>
          </a:p>
          <a:p>
            <a:pPr algn="just"/>
            <a:endParaRPr sz="2000"/>
          </a:p>
          <a:p>
            <a:pPr algn="just"/>
            <a:endParaRPr sz="2000"/>
          </a:p>
          <a:p>
            <a:pPr algn="just"/>
            <a:endParaRPr sz="2000"/>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object 2"/>
          <p:cNvSpPr txBox="1">
            <a:spLocks noGrp="1"/>
          </p:cNvSpPr>
          <p:nvPr>
            <p:ph type="title"/>
          </p:nvPr>
        </p:nvSpPr>
        <p:spPr>
          <a:xfrm>
            <a:off x="2133600" y="1447801"/>
            <a:ext cx="8042176" cy="504071"/>
          </a:xfrm>
          <a:prstGeom prst="rect">
            <a:avLst/>
          </a:prstGeom>
        </p:spPr>
        <p:txBody>
          <a:bodyPr vert="horz" wrap="square" lIns="0" tIns="11516" rIns="0" bIns="0" rtlCol="0" anchor="ctr">
            <a:spAutoFit/>
          </a:bodyPr>
          <a:lstStyle/>
          <a:p>
            <a:pPr marL="11516" marR="4607" indent="213628" algn="ctr">
              <a:lnSpc>
                <a:spcPct val="100000"/>
              </a:lnSpc>
              <a:spcBef>
                <a:spcPts val="91"/>
              </a:spcBef>
            </a:pPr>
            <a:r>
              <a:rPr lang="it-IT" sz="3200" b="1" spc="9" dirty="0">
                <a:solidFill>
                  <a:srgbClr val="C00000"/>
                </a:solidFill>
                <a:latin typeface="+mn-lt"/>
              </a:rPr>
              <a:t>IL DIRITTO </a:t>
            </a:r>
            <a:r>
              <a:rPr lang="it-IT" sz="3200" b="1" spc="9" dirty="0" err="1">
                <a:solidFill>
                  <a:srgbClr val="C00000"/>
                </a:solidFill>
                <a:latin typeface="+mn-lt"/>
              </a:rPr>
              <a:t>DI</a:t>
            </a:r>
            <a:r>
              <a:rPr lang="it-IT" sz="3200" b="1" spc="9" dirty="0">
                <a:solidFill>
                  <a:srgbClr val="C00000"/>
                </a:solidFill>
                <a:latin typeface="+mn-lt"/>
              </a:rPr>
              <a:t> SCIOPERO</a:t>
            </a:r>
            <a:endParaRPr sz="3200" b="1" spc="9" dirty="0">
              <a:solidFill>
                <a:srgbClr val="C00000"/>
              </a:solidFill>
              <a:latin typeface="+mn-lt"/>
            </a:endParaRPr>
          </a:p>
        </p:txBody>
      </p:sp>
      <p:sp>
        <p:nvSpPr>
          <p:cNvPr id="11" name="CasellaDiTesto 10"/>
          <p:cNvSpPr txBox="1"/>
          <p:nvPr/>
        </p:nvSpPr>
        <p:spPr>
          <a:xfrm>
            <a:off x="2057400" y="1981201"/>
            <a:ext cx="8153400" cy="5632311"/>
          </a:xfrm>
          <a:prstGeom prst="rect">
            <a:avLst/>
          </a:prstGeom>
          <a:noFill/>
        </p:spPr>
        <p:txBody>
          <a:bodyPr wrap="square" rtlCol="0">
            <a:spAutoFit/>
          </a:bodyPr>
          <a:lstStyle/>
          <a:p>
            <a:pPr algn="just"/>
            <a:r>
              <a:rPr lang="it-IT" sz="2000" b="1" dirty="0">
                <a:solidFill>
                  <a:srgbClr val="000000"/>
                </a:solidFill>
                <a:latin typeface="Calibri"/>
              </a:rPr>
              <a:t>L'articolo 40 della Costituzione </a:t>
            </a:r>
            <a:r>
              <a:rPr lang="it-IT" sz="2000" dirty="0">
                <a:solidFill>
                  <a:srgbClr val="000000"/>
                </a:solidFill>
                <a:latin typeface="Calibri"/>
              </a:rPr>
              <a:t>italiana disciplina il </a:t>
            </a:r>
            <a:r>
              <a:rPr lang="it-IT" sz="2000" b="1" dirty="0">
                <a:solidFill>
                  <a:srgbClr val="000000"/>
                </a:solidFill>
                <a:latin typeface="Calibri"/>
              </a:rPr>
              <a:t>diritto di sciopero</a:t>
            </a:r>
            <a:r>
              <a:rPr lang="it-IT" sz="2000" dirty="0">
                <a:solidFill>
                  <a:srgbClr val="000000"/>
                </a:solidFill>
                <a:latin typeface="Calibri"/>
              </a:rPr>
              <a:t>, stabilendo che esso «</a:t>
            </a:r>
            <a:r>
              <a:rPr lang="it-IT" sz="2000" i="1" dirty="0">
                <a:solidFill>
                  <a:srgbClr val="000000"/>
                </a:solidFill>
                <a:latin typeface="Calibri"/>
              </a:rPr>
              <a:t>si esercita nell'ambito delle leggi che lo regolano». Con la legge n. 146 del 12 giugno 1990 si sono stabilite norme sull'esercizio del diritto di sciopero nei servizi pubblici essenziali – che possono essere considerati, ai sensi dell'articolo 1, comma 1, «quelli volti a garantire il godimento dei diritti della persona, costituzionalmente tutelati, alla vita, alla salute, alla libertà ed alla sicurezza, alla libertà di circolazione, all'assistenza e previdenza sociale, all'istruzione ed alla libertà di comunicazione</a:t>
            </a:r>
            <a:r>
              <a:rPr lang="it-IT" sz="2000" dirty="0">
                <a:solidFill>
                  <a:srgbClr val="000000"/>
                </a:solidFill>
                <a:latin typeface="Calibri"/>
              </a:rPr>
              <a:t>» –, le quali comprendono le regole sulle modalità e i tempi dello sciopero sanzionando eventuali violazioni.</a:t>
            </a:r>
          </a:p>
          <a:p>
            <a:pPr algn="just"/>
            <a:endParaRPr lang="it-IT" sz="2000" dirty="0">
              <a:solidFill>
                <a:srgbClr val="000000"/>
              </a:solidFill>
              <a:latin typeface="Calibri"/>
            </a:endParaRPr>
          </a:p>
          <a:p>
            <a:pPr algn="just" defTabSz="914400">
              <a:defRPr/>
            </a:pPr>
            <a:r>
              <a:rPr lang="it-IT" sz="2000" kern="0" dirty="0">
                <a:solidFill>
                  <a:sysClr val="windowText" lastClr="000000"/>
                </a:solidFill>
                <a:latin typeface="Calibri"/>
              </a:rPr>
              <a:t>Il </a:t>
            </a:r>
            <a:r>
              <a:rPr lang="it-IT" sz="2000" b="1" kern="0" dirty="0">
                <a:solidFill>
                  <a:sysClr val="windowText" lastClr="000000"/>
                </a:solidFill>
                <a:latin typeface="Calibri"/>
              </a:rPr>
              <a:t>diritto di sciopero </a:t>
            </a:r>
            <a:r>
              <a:rPr lang="it-IT" sz="2000" kern="0" dirty="0">
                <a:solidFill>
                  <a:sysClr val="windowText" lastClr="000000"/>
                </a:solidFill>
                <a:latin typeface="Calibri"/>
              </a:rPr>
              <a:t>è un diritto soggettivo fondamentale che la Costituzione riconosce a tutti i lavoratori, compresi i dipendenti pubblici.</a:t>
            </a:r>
          </a:p>
          <a:p>
            <a:pPr algn="just"/>
            <a:endParaRPr sz="2000"/>
          </a:p>
          <a:p>
            <a:pPr algn="just"/>
            <a:endParaRPr sz="2000"/>
          </a:p>
          <a:p>
            <a:pPr algn="just"/>
            <a:endParaRPr sz="2000"/>
          </a:p>
          <a:p>
            <a:pPr algn="just"/>
            <a:endParaRPr sz="2000"/>
          </a:p>
          <a:p>
            <a:pPr algn="just"/>
            <a:endParaRPr sz="2000"/>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object 2"/>
          <p:cNvSpPr txBox="1">
            <a:spLocks noGrp="1"/>
          </p:cNvSpPr>
          <p:nvPr>
            <p:ph type="title"/>
          </p:nvPr>
        </p:nvSpPr>
        <p:spPr>
          <a:xfrm>
            <a:off x="2133600" y="1371601"/>
            <a:ext cx="8042176" cy="504071"/>
          </a:xfrm>
          <a:prstGeom prst="rect">
            <a:avLst/>
          </a:prstGeom>
        </p:spPr>
        <p:txBody>
          <a:bodyPr vert="horz" wrap="square" lIns="0" tIns="11516" rIns="0" bIns="0" rtlCol="0" anchor="ctr">
            <a:spAutoFit/>
          </a:bodyPr>
          <a:lstStyle/>
          <a:p>
            <a:pPr marL="11516" marR="4607" indent="213628" algn="ctr">
              <a:lnSpc>
                <a:spcPct val="100000"/>
              </a:lnSpc>
              <a:spcBef>
                <a:spcPts val="91"/>
              </a:spcBef>
            </a:pPr>
            <a:r>
              <a:rPr lang="it-IT" sz="3200" b="1" spc="9" dirty="0">
                <a:solidFill>
                  <a:srgbClr val="C00000"/>
                </a:solidFill>
                <a:latin typeface="+mn-lt"/>
              </a:rPr>
              <a:t>IL DIRITTO </a:t>
            </a:r>
            <a:r>
              <a:rPr lang="it-IT" sz="3200" b="1" spc="9" dirty="0" err="1">
                <a:solidFill>
                  <a:srgbClr val="C00000"/>
                </a:solidFill>
                <a:latin typeface="+mn-lt"/>
              </a:rPr>
              <a:t>DI</a:t>
            </a:r>
            <a:r>
              <a:rPr lang="it-IT" sz="3200" b="1" spc="9" dirty="0">
                <a:solidFill>
                  <a:srgbClr val="C00000"/>
                </a:solidFill>
                <a:latin typeface="+mn-lt"/>
              </a:rPr>
              <a:t> SCIOPERO</a:t>
            </a:r>
            <a:endParaRPr sz="3200" b="1" spc="9" dirty="0">
              <a:solidFill>
                <a:srgbClr val="C00000"/>
              </a:solidFill>
              <a:latin typeface="+mn-lt"/>
            </a:endParaRPr>
          </a:p>
        </p:txBody>
      </p:sp>
      <p:sp>
        <p:nvSpPr>
          <p:cNvPr id="11" name="CasellaDiTesto 10"/>
          <p:cNvSpPr txBox="1"/>
          <p:nvPr/>
        </p:nvSpPr>
        <p:spPr>
          <a:xfrm>
            <a:off x="1981200" y="1905001"/>
            <a:ext cx="8153400" cy="4708981"/>
          </a:xfrm>
          <a:prstGeom prst="rect">
            <a:avLst/>
          </a:prstGeom>
          <a:noFill/>
        </p:spPr>
        <p:txBody>
          <a:bodyPr wrap="square" rtlCol="0">
            <a:spAutoFit/>
          </a:bodyPr>
          <a:lstStyle/>
          <a:p>
            <a:pPr algn="just"/>
            <a:r>
              <a:rPr lang="it-IT" sz="2000" dirty="0"/>
              <a:t>Lo </a:t>
            </a:r>
            <a:r>
              <a:rPr lang="it-IT" sz="2000" b="1" dirty="0"/>
              <a:t>sciopero nei servizi pubblici essenziali </a:t>
            </a:r>
            <a:r>
              <a:rPr lang="it-IT" sz="2000" dirty="0"/>
              <a:t>è regolato dalla L. 146/1990. Tale normativa intende contemperare l’esercizio del diritto di sciopero con il godimento di alcuni diritti della persona costituzionalmente garantiti, tra cui anche il diritto all’istruzione.</a:t>
            </a:r>
          </a:p>
          <a:p>
            <a:pPr algn="just"/>
            <a:r>
              <a:rPr lang="it-IT" sz="2000" dirty="0"/>
              <a:t>In alcuni servizi di interesse pubblico lo sciopero può essere annullato di fatto tramite la precettazione da parte delle autorità di pubblica sicurezza, dei Trasporti o della Sanità. Al datore di lavoro è fatto espresso divieto, ai sensi dell'articolo 3, lettera a), del decreto delegato n. 368/2001, di assumere lavoratori a tempo determinato «per la sostituzione di lavoratori che esercitano il diritto di sciopero». Analoghi divieti sono imposti dal decreto delegato n. 276/2003 con riguardo alla somministrazione di lavoro (articolo 20, comma 5) e al lavoro intermittente (articolo 34, comma 3).</a:t>
            </a:r>
            <a:endParaRPr sz="2000"/>
          </a:p>
          <a:p>
            <a:pPr algn="just"/>
            <a:endParaRPr sz="2000"/>
          </a:p>
          <a:p>
            <a:pPr algn="just"/>
            <a:endParaRPr sz="2000"/>
          </a:p>
          <a:p>
            <a:pPr algn="just"/>
            <a:endParaRPr sz="200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object 2"/>
          <p:cNvSpPr txBox="1">
            <a:spLocks noGrp="1"/>
          </p:cNvSpPr>
          <p:nvPr>
            <p:ph type="title"/>
          </p:nvPr>
        </p:nvSpPr>
        <p:spPr>
          <a:xfrm>
            <a:off x="2133600" y="742951"/>
            <a:ext cx="8042176" cy="504071"/>
          </a:xfrm>
          <a:prstGeom prst="rect">
            <a:avLst/>
          </a:prstGeom>
        </p:spPr>
        <p:txBody>
          <a:bodyPr vert="horz" wrap="square" lIns="0" tIns="11516" rIns="0" bIns="0" rtlCol="0" anchor="ctr">
            <a:spAutoFit/>
          </a:bodyPr>
          <a:lstStyle/>
          <a:p>
            <a:pPr marL="11516" marR="4607" indent="213628" algn="ctr">
              <a:lnSpc>
                <a:spcPct val="100000"/>
              </a:lnSpc>
              <a:spcBef>
                <a:spcPts val="91"/>
              </a:spcBef>
            </a:pPr>
            <a:r>
              <a:rPr lang="it-IT" sz="3200" b="1" spc="9" dirty="0">
                <a:solidFill>
                  <a:srgbClr val="C00000"/>
                </a:solidFill>
                <a:latin typeface="+mn-lt"/>
              </a:rPr>
              <a:t>IL RAPPORTO </a:t>
            </a:r>
            <a:r>
              <a:rPr lang="it-IT" sz="3200" b="1" spc="9" dirty="0" err="1">
                <a:solidFill>
                  <a:srgbClr val="C00000"/>
                </a:solidFill>
                <a:latin typeface="+mn-lt"/>
              </a:rPr>
              <a:t>DI</a:t>
            </a:r>
            <a:r>
              <a:rPr lang="it-IT" sz="3200" b="1" spc="9" dirty="0">
                <a:solidFill>
                  <a:srgbClr val="C00000"/>
                </a:solidFill>
                <a:latin typeface="+mn-lt"/>
              </a:rPr>
              <a:t> LAVORO SUBORDINATO</a:t>
            </a:r>
            <a:endParaRPr sz="3200" b="1" spc="9" dirty="0">
              <a:solidFill>
                <a:srgbClr val="C00000"/>
              </a:solidFill>
              <a:latin typeface="+mn-lt"/>
            </a:endParaRPr>
          </a:p>
        </p:txBody>
      </p:sp>
      <p:sp>
        <p:nvSpPr>
          <p:cNvPr id="11" name="CasellaDiTesto 10"/>
          <p:cNvSpPr txBox="1"/>
          <p:nvPr/>
        </p:nvSpPr>
        <p:spPr>
          <a:xfrm>
            <a:off x="2133600" y="1981201"/>
            <a:ext cx="8153400" cy="4708981"/>
          </a:xfrm>
          <a:prstGeom prst="rect">
            <a:avLst/>
          </a:prstGeom>
          <a:noFill/>
        </p:spPr>
        <p:txBody>
          <a:bodyPr wrap="square" rtlCol="0">
            <a:spAutoFit/>
          </a:bodyPr>
          <a:lstStyle/>
          <a:p>
            <a:pPr algn="just"/>
            <a:r>
              <a:rPr lang="it-IT" sz="2000" dirty="0"/>
              <a:t>Il </a:t>
            </a:r>
            <a:r>
              <a:rPr lang="it-IT" sz="2000" b="1" dirty="0"/>
              <a:t>datore di lavoro </a:t>
            </a:r>
            <a:r>
              <a:rPr lang="it-IT" sz="2000" dirty="0"/>
              <a:t>è colui che fa eseguire ad altri un lavoro alle proprie dipendenze e sotto le proprie direttive, in cambio di una retribuzione.</a:t>
            </a:r>
          </a:p>
          <a:p>
            <a:pPr algn="just"/>
            <a:r>
              <a:rPr lang="it-IT" sz="2000" dirty="0"/>
              <a:t>Il datore di lavoro può avere natura privata o pubblica.</a:t>
            </a:r>
          </a:p>
          <a:p>
            <a:pPr algn="just"/>
            <a:endParaRPr lang="it-IT" sz="2000" dirty="0"/>
          </a:p>
          <a:p>
            <a:pPr algn="just"/>
            <a:r>
              <a:rPr lang="it-IT" sz="2000" dirty="0"/>
              <a:t>Il </a:t>
            </a:r>
            <a:r>
              <a:rPr lang="it-IT" sz="2000" b="1" dirty="0"/>
              <a:t>lavoratore subordinato</a:t>
            </a:r>
            <a:r>
              <a:rPr lang="it-IT" sz="2000" dirty="0"/>
              <a:t>, ai sensi dell’art. 2094 c.c.,è colui che si obbliga mediante retribuzione a collaborare nell’impresa, prestando il proprio lavoro intellettuale  o manuale alle dipendenze e sotto la direzione dell’imprenditore. È pertanto subordinato alle dipendenze del datore di lavoro, obbligato a sottostare al suo potere direttivo e disciplinare.</a:t>
            </a:r>
          </a:p>
          <a:p>
            <a:pPr algn="just"/>
            <a:endParaRPr lang="it-IT" sz="2000" dirty="0"/>
          </a:p>
          <a:p>
            <a:pPr algn="just"/>
            <a:r>
              <a:rPr lang="it-IT" sz="2000" dirty="0"/>
              <a:t>In tale aspetto risiede la differenza con il </a:t>
            </a:r>
            <a:r>
              <a:rPr lang="it-IT" sz="2000" b="1" dirty="0"/>
              <a:t>lavoro autonomo </a:t>
            </a:r>
            <a:r>
              <a:rPr lang="it-IT" sz="2000" dirty="0"/>
              <a:t>che, invece, non è connotato da alcun vincolo di subordinazione del prestatore di lavoro rispetto al committente (art. 2222 c.c.).</a:t>
            </a:r>
            <a:endParaRPr sz="2000"/>
          </a:p>
          <a:p>
            <a:pPr algn="just"/>
            <a:endParaRPr sz="2000"/>
          </a:p>
          <a:p>
            <a:pPr algn="just"/>
            <a:endParaRPr sz="2000"/>
          </a:p>
        </p:txBody>
      </p:sp>
    </p:spTree>
    <p:extLst>
      <p:ext uri="{BB962C8B-B14F-4D97-AF65-F5344CB8AC3E}">
        <p14:creationId xmlns:p14="http://schemas.microsoft.com/office/powerpoint/2010/main" val="3612407638"/>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object 2"/>
          <p:cNvSpPr txBox="1">
            <a:spLocks noGrp="1"/>
          </p:cNvSpPr>
          <p:nvPr>
            <p:ph type="title"/>
          </p:nvPr>
        </p:nvSpPr>
        <p:spPr>
          <a:xfrm>
            <a:off x="2133600" y="1676401"/>
            <a:ext cx="8042176" cy="504071"/>
          </a:xfrm>
          <a:prstGeom prst="rect">
            <a:avLst/>
          </a:prstGeom>
        </p:spPr>
        <p:txBody>
          <a:bodyPr vert="horz" wrap="square" lIns="0" tIns="11516" rIns="0" bIns="0" rtlCol="0" anchor="ctr">
            <a:spAutoFit/>
          </a:bodyPr>
          <a:lstStyle/>
          <a:p>
            <a:pPr marL="11516" marR="4607" indent="213628" algn="ctr">
              <a:lnSpc>
                <a:spcPct val="100000"/>
              </a:lnSpc>
              <a:spcBef>
                <a:spcPts val="91"/>
              </a:spcBef>
            </a:pPr>
            <a:r>
              <a:rPr lang="it-IT" sz="3200" b="1" spc="9" dirty="0">
                <a:solidFill>
                  <a:srgbClr val="C00000"/>
                </a:solidFill>
                <a:latin typeface="+mn-lt"/>
              </a:rPr>
              <a:t>ALTRE FORME </a:t>
            </a:r>
            <a:r>
              <a:rPr lang="it-IT" sz="3200" b="1" spc="9" dirty="0" err="1">
                <a:solidFill>
                  <a:srgbClr val="C00000"/>
                </a:solidFill>
                <a:latin typeface="+mn-lt"/>
              </a:rPr>
              <a:t>DI</a:t>
            </a:r>
            <a:r>
              <a:rPr lang="it-IT" sz="3200" b="1" spc="9" dirty="0">
                <a:solidFill>
                  <a:srgbClr val="C00000"/>
                </a:solidFill>
                <a:latin typeface="+mn-lt"/>
              </a:rPr>
              <a:t> LOTTA SINDACALE</a:t>
            </a:r>
            <a:endParaRPr sz="3200" b="1" spc="9" dirty="0">
              <a:solidFill>
                <a:srgbClr val="C00000"/>
              </a:solidFill>
              <a:latin typeface="+mn-lt"/>
            </a:endParaRPr>
          </a:p>
        </p:txBody>
      </p:sp>
      <p:sp>
        <p:nvSpPr>
          <p:cNvPr id="11" name="CasellaDiTesto 10"/>
          <p:cNvSpPr txBox="1"/>
          <p:nvPr/>
        </p:nvSpPr>
        <p:spPr>
          <a:xfrm>
            <a:off x="2057400" y="2362200"/>
            <a:ext cx="8153400" cy="4093428"/>
          </a:xfrm>
          <a:prstGeom prst="rect">
            <a:avLst/>
          </a:prstGeom>
          <a:noFill/>
        </p:spPr>
        <p:txBody>
          <a:bodyPr wrap="square" rtlCol="0">
            <a:spAutoFit/>
          </a:bodyPr>
          <a:lstStyle/>
          <a:p>
            <a:pPr algn="just"/>
            <a:r>
              <a:rPr lang="it-IT" sz="2000" dirty="0"/>
              <a:t>Si parla di </a:t>
            </a:r>
            <a:r>
              <a:rPr lang="it-IT" sz="2000" b="1" dirty="0"/>
              <a:t>sciopero bianco </a:t>
            </a:r>
            <a:r>
              <a:rPr lang="it-IT" sz="2000" dirty="0"/>
              <a:t>quando i lavoratori anziché astenersi dal lavoro applicano alla lettera i regolamenti, causando disagi.</a:t>
            </a:r>
          </a:p>
          <a:p>
            <a:pPr algn="just"/>
            <a:r>
              <a:rPr lang="it-IT" sz="2000" dirty="0"/>
              <a:t> </a:t>
            </a:r>
          </a:p>
          <a:p>
            <a:pPr algn="just"/>
            <a:r>
              <a:rPr lang="it-IT" sz="2000" dirty="0"/>
              <a:t>Vi sono poi i cosiddetti "</a:t>
            </a:r>
            <a:r>
              <a:rPr lang="it-IT" sz="2000" b="1" dirty="0"/>
              <a:t>scioperi articolati</a:t>
            </a:r>
            <a:r>
              <a:rPr lang="it-IT" sz="2000" dirty="0"/>
              <a:t>" di cui fanno parte: </a:t>
            </a:r>
          </a:p>
          <a:p>
            <a:pPr algn="just"/>
            <a:endParaRPr lang="it-IT" sz="2000" dirty="0"/>
          </a:p>
          <a:p>
            <a:pPr algn="just"/>
            <a:r>
              <a:rPr lang="it-IT" sz="2000" dirty="0"/>
              <a:t>• Lo </a:t>
            </a:r>
            <a:r>
              <a:rPr lang="it-IT" sz="2000" b="1" dirty="0"/>
              <a:t>sciopero a singhiozzo </a:t>
            </a:r>
            <a:r>
              <a:rPr lang="it-IT" sz="2000" dirty="0"/>
              <a:t>è caratterizzato da interruzioni brevi. Tale modalità di sciopero, prima ritenuta illegittima, è oggi considerata lecita anche sul piano civile (sentenza Corte di Cassazione 30 gennaio 1980 n. 711), ma è consentito al datore di lavoro di rifiutare le prestazioni comunque offerte se ritiene che non siano proficuamente utilizzabili (sentenza Corte di Cassazione 28 ottobre 1991 n. 11477). </a:t>
            </a:r>
          </a:p>
          <a:p>
            <a:pPr algn="just"/>
            <a:endParaRPr sz="2000"/>
          </a:p>
          <a:p>
            <a:pPr algn="just"/>
            <a:endParaRPr sz="2000"/>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object 2"/>
          <p:cNvSpPr txBox="1">
            <a:spLocks noGrp="1"/>
          </p:cNvSpPr>
          <p:nvPr>
            <p:ph type="title"/>
          </p:nvPr>
        </p:nvSpPr>
        <p:spPr>
          <a:xfrm>
            <a:off x="2209800" y="1905001"/>
            <a:ext cx="8042176" cy="504071"/>
          </a:xfrm>
          <a:prstGeom prst="rect">
            <a:avLst/>
          </a:prstGeom>
        </p:spPr>
        <p:txBody>
          <a:bodyPr vert="horz" wrap="square" lIns="0" tIns="11516" rIns="0" bIns="0" rtlCol="0" anchor="ctr">
            <a:spAutoFit/>
          </a:bodyPr>
          <a:lstStyle/>
          <a:p>
            <a:pPr marL="11516" marR="4607" indent="213628" algn="ctr">
              <a:lnSpc>
                <a:spcPct val="100000"/>
              </a:lnSpc>
              <a:spcBef>
                <a:spcPts val="91"/>
              </a:spcBef>
            </a:pPr>
            <a:r>
              <a:rPr lang="it-IT" sz="3200" b="1" spc="9" dirty="0">
                <a:solidFill>
                  <a:srgbClr val="C00000"/>
                </a:solidFill>
                <a:latin typeface="+mn-lt"/>
              </a:rPr>
              <a:t>ALTRE FORME </a:t>
            </a:r>
            <a:r>
              <a:rPr lang="it-IT" sz="3200" b="1" spc="9" dirty="0" err="1">
                <a:solidFill>
                  <a:srgbClr val="C00000"/>
                </a:solidFill>
                <a:latin typeface="+mn-lt"/>
              </a:rPr>
              <a:t>DI</a:t>
            </a:r>
            <a:r>
              <a:rPr lang="it-IT" sz="3200" b="1" spc="9" dirty="0">
                <a:solidFill>
                  <a:srgbClr val="C00000"/>
                </a:solidFill>
                <a:latin typeface="+mn-lt"/>
              </a:rPr>
              <a:t> LOTTA SINDACALE</a:t>
            </a:r>
            <a:endParaRPr sz="3200" b="1" spc="9" dirty="0">
              <a:solidFill>
                <a:srgbClr val="C00000"/>
              </a:solidFill>
              <a:latin typeface="+mn-lt"/>
            </a:endParaRPr>
          </a:p>
        </p:txBody>
      </p:sp>
      <p:sp>
        <p:nvSpPr>
          <p:cNvPr id="11" name="CasellaDiTesto 10"/>
          <p:cNvSpPr txBox="1"/>
          <p:nvPr/>
        </p:nvSpPr>
        <p:spPr>
          <a:xfrm>
            <a:off x="2057400" y="2590800"/>
            <a:ext cx="8153400" cy="2862322"/>
          </a:xfrm>
          <a:prstGeom prst="rect">
            <a:avLst/>
          </a:prstGeom>
          <a:noFill/>
        </p:spPr>
        <p:txBody>
          <a:bodyPr wrap="square" rtlCol="0">
            <a:spAutoFit/>
          </a:bodyPr>
          <a:lstStyle/>
          <a:p>
            <a:pPr algn="just"/>
            <a:r>
              <a:rPr lang="it-IT" sz="2000" dirty="0"/>
              <a:t>• Lo </a:t>
            </a:r>
            <a:r>
              <a:rPr lang="it-IT" sz="2000" b="1" dirty="0"/>
              <a:t>sciopero a scacchiera </a:t>
            </a:r>
            <a:r>
              <a:rPr lang="it-IT" sz="2000" dirty="0"/>
              <a:t>ossia l’astensione dal lavoro effettuata in tempi diversi, da diversi gruppi di lavoratori, le cui attività siano interdipendenti nell'organizzazione del lavoro. </a:t>
            </a:r>
          </a:p>
          <a:p>
            <a:pPr algn="just"/>
            <a:endParaRPr lang="it-IT" sz="2000" dirty="0"/>
          </a:p>
          <a:p>
            <a:pPr algn="just"/>
            <a:r>
              <a:rPr lang="it-IT" sz="2000" dirty="0"/>
              <a:t>• Lo </a:t>
            </a:r>
            <a:r>
              <a:rPr lang="it-IT" sz="2000" b="1" dirty="0"/>
              <a:t>sciopero con corteo interno</a:t>
            </a:r>
            <a:r>
              <a:rPr lang="it-IT" sz="2000" dirty="0"/>
              <a:t> indica invece uno sciopero in cui i manifestanti, anziché organizzare picchetti agli ingressi del luogo di lavoro, si muovono in formazione all'interno bloccando i vari reparti che attraversano.</a:t>
            </a:r>
            <a:endParaRPr sz="2000"/>
          </a:p>
          <a:p>
            <a:pPr algn="just"/>
            <a:endParaRPr sz="2000"/>
          </a:p>
          <a:p>
            <a:pPr algn="just"/>
            <a:endParaRPr sz="2000"/>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FD694F-3E09-90CD-32EC-345C261029BD}"/>
            </a:ext>
          </a:extLst>
        </p:cNvPr>
        <p:cNvGrpSpPr/>
        <p:nvPr/>
      </p:nvGrpSpPr>
      <p:grpSpPr>
        <a:xfrm>
          <a:off x="0" y="0"/>
          <a:ext cx="0" cy="0"/>
          <a:chOff x="0" y="0"/>
          <a:chExt cx="0" cy="0"/>
        </a:xfrm>
      </p:grpSpPr>
      <p:sp>
        <p:nvSpPr>
          <p:cNvPr id="8" name="object 2">
            <a:extLst>
              <a:ext uri="{FF2B5EF4-FFF2-40B4-BE49-F238E27FC236}">
                <a16:creationId xmlns:a16="http://schemas.microsoft.com/office/drawing/2014/main" id="{6C1059ED-B1C2-77FB-10B5-2CFA6B1F09EA}"/>
              </a:ext>
            </a:extLst>
          </p:cNvPr>
          <p:cNvSpPr txBox="1">
            <a:spLocks noGrp="1"/>
          </p:cNvSpPr>
          <p:nvPr>
            <p:ph type="title"/>
          </p:nvPr>
        </p:nvSpPr>
        <p:spPr>
          <a:xfrm>
            <a:off x="2246376" y="396241"/>
            <a:ext cx="8042176" cy="504071"/>
          </a:xfrm>
          <a:prstGeom prst="rect">
            <a:avLst/>
          </a:prstGeom>
        </p:spPr>
        <p:txBody>
          <a:bodyPr vert="horz" wrap="square" lIns="0" tIns="11516" rIns="0" bIns="0" rtlCol="0" anchor="ctr">
            <a:spAutoFit/>
          </a:bodyPr>
          <a:lstStyle/>
          <a:p>
            <a:pPr marL="11516" marR="4607" indent="213628" algn="ctr">
              <a:lnSpc>
                <a:spcPct val="100000"/>
              </a:lnSpc>
              <a:spcBef>
                <a:spcPts val="91"/>
              </a:spcBef>
            </a:pPr>
            <a:r>
              <a:rPr lang="it-IT" sz="3200" b="1" spc="9" dirty="0">
                <a:solidFill>
                  <a:srgbClr val="C00000"/>
                </a:solidFill>
                <a:latin typeface="+mn-lt"/>
              </a:rPr>
              <a:t>TEST</a:t>
            </a:r>
            <a:endParaRPr sz="3200" b="1" spc="9" dirty="0">
              <a:solidFill>
                <a:srgbClr val="C00000"/>
              </a:solidFill>
              <a:latin typeface="+mn-lt"/>
            </a:endParaRPr>
          </a:p>
        </p:txBody>
      </p:sp>
      <p:sp>
        <p:nvSpPr>
          <p:cNvPr id="11" name="CasellaDiTesto 10">
            <a:extLst>
              <a:ext uri="{FF2B5EF4-FFF2-40B4-BE49-F238E27FC236}">
                <a16:creationId xmlns:a16="http://schemas.microsoft.com/office/drawing/2014/main" id="{C58B2D6C-8173-BC10-5974-96A5E7DB6620}"/>
              </a:ext>
            </a:extLst>
          </p:cNvPr>
          <p:cNvSpPr txBox="1"/>
          <p:nvPr/>
        </p:nvSpPr>
        <p:spPr>
          <a:xfrm>
            <a:off x="2190764" y="1072896"/>
            <a:ext cx="8153400" cy="4378250"/>
          </a:xfrm>
          <a:prstGeom prst="rect">
            <a:avLst/>
          </a:prstGeom>
          <a:noFill/>
        </p:spPr>
        <p:txBody>
          <a:bodyPr wrap="square" rtlCol="0">
            <a:spAutoFit/>
          </a:bodyPr>
          <a:lstStyle/>
          <a:p>
            <a:pPr>
              <a:lnSpc>
                <a:spcPct val="107000"/>
              </a:lnSpc>
              <a:spcAft>
                <a:spcPts val="800"/>
              </a:spcAft>
            </a:pPr>
            <a:r>
              <a:rPr lang="it-IT" b="1" kern="100" dirty="0">
                <a:latin typeface="Calibri" panose="020F0502020204030204" pitchFamily="34" charset="0"/>
                <a:ea typeface="Calibri" panose="020F0502020204030204" pitchFamily="34" charset="0"/>
                <a:cs typeface="Times New Roman" panose="02020603050405020304" pitchFamily="18" charset="0"/>
              </a:rPr>
              <a:t>10</a:t>
            </a:r>
            <a:r>
              <a:rPr lang="it-IT" sz="1800" b="1" kern="100" dirty="0">
                <a:effectLst/>
                <a:latin typeface="Calibri" panose="020F0502020204030204" pitchFamily="34" charset="0"/>
                <a:ea typeface="Calibri" panose="020F0502020204030204" pitchFamily="34" charset="0"/>
                <a:cs typeface="Times New Roman" panose="02020603050405020304" pitchFamily="18" charset="0"/>
              </a:rPr>
              <a:t>. In quale documento viene sancito il diritto dei lavoratori a partecipare alla vita sindacale?</a:t>
            </a:r>
            <a:endParaRPr lang="it-IT"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it-IT" sz="1800" kern="100" dirty="0">
                <a:effectLst/>
                <a:latin typeface="Calibri" panose="020F0502020204030204" pitchFamily="34" charset="0"/>
                <a:ea typeface="Calibri" panose="020F0502020204030204" pitchFamily="34" charset="0"/>
                <a:cs typeface="Times New Roman" panose="02020603050405020304" pitchFamily="18" charset="0"/>
              </a:rPr>
              <a:t>a) Legge 190/2000</a:t>
            </a:r>
            <a:br>
              <a:rPr lang="it-IT" sz="1800" kern="100" dirty="0">
                <a:effectLst/>
                <a:latin typeface="Calibri" panose="020F0502020204030204" pitchFamily="34" charset="0"/>
                <a:ea typeface="Calibri" panose="020F0502020204030204" pitchFamily="34" charset="0"/>
                <a:cs typeface="Times New Roman" panose="02020603050405020304" pitchFamily="18" charset="0"/>
              </a:rPr>
            </a:br>
            <a:r>
              <a:rPr lang="it-IT" sz="1800" kern="100" dirty="0">
                <a:effectLst/>
                <a:latin typeface="Calibri" panose="020F0502020204030204" pitchFamily="34" charset="0"/>
                <a:ea typeface="Calibri" panose="020F0502020204030204" pitchFamily="34" charset="0"/>
                <a:cs typeface="Times New Roman" panose="02020603050405020304" pitchFamily="18" charset="0"/>
              </a:rPr>
              <a:t>b) Statuto dei lavoratori (Legge 300/1970)</a:t>
            </a:r>
            <a:br>
              <a:rPr lang="it-IT" sz="1800" kern="100" dirty="0">
                <a:effectLst/>
                <a:latin typeface="Calibri" panose="020F0502020204030204" pitchFamily="34" charset="0"/>
                <a:ea typeface="Calibri" panose="020F0502020204030204" pitchFamily="34" charset="0"/>
                <a:cs typeface="Times New Roman" panose="02020603050405020304" pitchFamily="18" charset="0"/>
              </a:rPr>
            </a:br>
            <a:r>
              <a:rPr lang="it-IT" sz="1800" kern="100" dirty="0">
                <a:effectLst/>
                <a:latin typeface="Calibri" panose="020F0502020204030204" pitchFamily="34" charset="0"/>
                <a:ea typeface="Calibri" panose="020F0502020204030204" pitchFamily="34" charset="0"/>
                <a:cs typeface="Times New Roman" panose="02020603050405020304" pitchFamily="18" charset="0"/>
              </a:rPr>
              <a:t>c) Decreto Legislativo 165/2001</a:t>
            </a:r>
            <a:br>
              <a:rPr lang="it-IT" sz="1800" kern="100" dirty="0">
                <a:effectLst/>
                <a:latin typeface="Calibri" panose="020F0502020204030204" pitchFamily="34" charset="0"/>
                <a:ea typeface="Calibri" panose="020F0502020204030204" pitchFamily="34" charset="0"/>
                <a:cs typeface="Times New Roman" panose="02020603050405020304" pitchFamily="18" charset="0"/>
              </a:rPr>
            </a:br>
            <a:r>
              <a:rPr lang="it-IT" sz="1800" kern="100" dirty="0">
                <a:effectLst/>
                <a:latin typeface="Calibri" panose="020F0502020204030204" pitchFamily="34" charset="0"/>
                <a:ea typeface="Calibri" panose="020F0502020204030204" pitchFamily="34" charset="0"/>
                <a:cs typeface="Times New Roman" panose="02020603050405020304" pitchFamily="18" charset="0"/>
              </a:rPr>
              <a:t>d) Decreto Legislativo 81/2015</a:t>
            </a:r>
          </a:p>
          <a:p>
            <a:pPr>
              <a:lnSpc>
                <a:spcPct val="107000"/>
              </a:lnSpc>
              <a:spcAft>
                <a:spcPts val="800"/>
              </a:spcAft>
            </a:pPr>
            <a:r>
              <a:rPr lang="it-IT" b="1" kern="100" dirty="0">
                <a:latin typeface="Calibri" panose="020F0502020204030204" pitchFamily="34" charset="0"/>
                <a:ea typeface="Calibri" panose="020F0502020204030204" pitchFamily="34" charset="0"/>
                <a:cs typeface="Times New Roman" panose="02020603050405020304" pitchFamily="18" charset="0"/>
              </a:rPr>
              <a:t>11</a:t>
            </a:r>
            <a:r>
              <a:rPr lang="it-IT" sz="1800" b="1" kern="100" dirty="0">
                <a:effectLst/>
                <a:latin typeface="Calibri" panose="020F0502020204030204" pitchFamily="34" charset="0"/>
                <a:ea typeface="Calibri" panose="020F0502020204030204" pitchFamily="34" charset="0"/>
                <a:cs typeface="Times New Roman" panose="02020603050405020304" pitchFamily="18" charset="0"/>
              </a:rPr>
              <a:t>. Cosa sono le RSU (Rappresentanze Sindacali Unitarie)?</a:t>
            </a:r>
            <a:endParaRPr lang="it-IT"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it-IT" sz="1800" kern="100" dirty="0">
                <a:effectLst/>
                <a:latin typeface="Calibri" panose="020F0502020204030204" pitchFamily="34" charset="0"/>
                <a:ea typeface="Calibri" panose="020F0502020204030204" pitchFamily="34" charset="0"/>
                <a:cs typeface="Times New Roman" panose="02020603050405020304" pitchFamily="18" charset="0"/>
              </a:rPr>
              <a:t>a) Organi di rappresentanza dei dirigenti</a:t>
            </a:r>
            <a:br>
              <a:rPr lang="it-IT" sz="1800" kern="100" dirty="0">
                <a:effectLst/>
                <a:latin typeface="Calibri" panose="020F0502020204030204" pitchFamily="34" charset="0"/>
                <a:ea typeface="Calibri" panose="020F0502020204030204" pitchFamily="34" charset="0"/>
                <a:cs typeface="Times New Roman" panose="02020603050405020304" pitchFamily="18" charset="0"/>
              </a:rPr>
            </a:br>
            <a:r>
              <a:rPr lang="it-IT" sz="1800" kern="100" dirty="0">
                <a:effectLst/>
                <a:latin typeface="Calibri" panose="020F0502020204030204" pitchFamily="34" charset="0"/>
                <a:ea typeface="Calibri" panose="020F0502020204030204" pitchFamily="34" charset="0"/>
                <a:cs typeface="Times New Roman" panose="02020603050405020304" pitchFamily="18" charset="0"/>
              </a:rPr>
              <a:t>b) Rappresentanze dei lavoratori eletti all'interno di un ente pubblico</a:t>
            </a:r>
            <a:br>
              <a:rPr lang="it-IT" sz="1800" kern="100" dirty="0">
                <a:effectLst/>
                <a:latin typeface="Calibri" panose="020F0502020204030204" pitchFamily="34" charset="0"/>
                <a:ea typeface="Calibri" panose="020F0502020204030204" pitchFamily="34" charset="0"/>
                <a:cs typeface="Times New Roman" panose="02020603050405020304" pitchFamily="18" charset="0"/>
              </a:rPr>
            </a:br>
            <a:r>
              <a:rPr lang="it-IT" sz="1800" kern="100" dirty="0">
                <a:effectLst/>
                <a:latin typeface="Calibri" panose="020F0502020204030204" pitchFamily="34" charset="0"/>
                <a:ea typeface="Calibri" panose="020F0502020204030204" pitchFamily="34" charset="0"/>
                <a:cs typeface="Times New Roman" panose="02020603050405020304" pitchFamily="18" charset="0"/>
              </a:rPr>
              <a:t>c) Sindacati di categoria nei ministeri</a:t>
            </a:r>
            <a:br>
              <a:rPr lang="it-IT" sz="1800" kern="100" dirty="0">
                <a:effectLst/>
                <a:latin typeface="Calibri" panose="020F0502020204030204" pitchFamily="34" charset="0"/>
                <a:ea typeface="Calibri" panose="020F0502020204030204" pitchFamily="34" charset="0"/>
                <a:cs typeface="Times New Roman" panose="02020603050405020304" pitchFamily="18" charset="0"/>
              </a:rPr>
            </a:br>
            <a:r>
              <a:rPr lang="it-IT" sz="1800" kern="100" dirty="0">
                <a:effectLst/>
                <a:latin typeface="Calibri" panose="020F0502020204030204" pitchFamily="34" charset="0"/>
                <a:ea typeface="Calibri" panose="020F0502020204030204" pitchFamily="34" charset="0"/>
                <a:cs typeface="Times New Roman" panose="02020603050405020304" pitchFamily="18" charset="0"/>
              </a:rPr>
              <a:t>d) Organismi di consulenza per la gestione del personale</a:t>
            </a:r>
          </a:p>
          <a:p>
            <a:pPr algn="just"/>
            <a:endParaRPr sz="2000" dirty="0"/>
          </a:p>
          <a:p>
            <a:pPr algn="just"/>
            <a:endParaRPr sz="2000" dirty="0"/>
          </a:p>
        </p:txBody>
      </p:sp>
    </p:spTree>
    <p:extLst>
      <p:ext uri="{BB962C8B-B14F-4D97-AF65-F5344CB8AC3E}">
        <p14:creationId xmlns:p14="http://schemas.microsoft.com/office/powerpoint/2010/main" val="3424050174"/>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FB3105-E6C2-4658-A983-BF8B38BF1577}"/>
            </a:ext>
          </a:extLst>
        </p:cNvPr>
        <p:cNvGrpSpPr/>
        <p:nvPr/>
      </p:nvGrpSpPr>
      <p:grpSpPr>
        <a:xfrm>
          <a:off x="0" y="0"/>
          <a:ext cx="0" cy="0"/>
          <a:chOff x="0" y="0"/>
          <a:chExt cx="0" cy="0"/>
        </a:xfrm>
      </p:grpSpPr>
      <p:sp>
        <p:nvSpPr>
          <p:cNvPr id="8" name="object 2">
            <a:extLst>
              <a:ext uri="{FF2B5EF4-FFF2-40B4-BE49-F238E27FC236}">
                <a16:creationId xmlns:a16="http://schemas.microsoft.com/office/drawing/2014/main" id="{6847BBAB-D0FC-17EF-DB11-66979DEFA9DB}"/>
              </a:ext>
            </a:extLst>
          </p:cNvPr>
          <p:cNvSpPr txBox="1">
            <a:spLocks noGrp="1"/>
          </p:cNvSpPr>
          <p:nvPr>
            <p:ph type="title"/>
          </p:nvPr>
        </p:nvSpPr>
        <p:spPr>
          <a:xfrm>
            <a:off x="2246376" y="396241"/>
            <a:ext cx="8042176" cy="504071"/>
          </a:xfrm>
          <a:prstGeom prst="rect">
            <a:avLst/>
          </a:prstGeom>
        </p:spPr>
        <p:txBody>
          <a:bodyPr vert="horz" wrap="square" lIns="0" tIns="11516" rIns="0" bIns="0" rtlCol="0" anchor="ctr">
            <a:spAutoFit/>
          </a:bodyPr>
          <a:lstStyle/>
          <a:p>
            <a:pPr marL="11516" marR="4607" indent="213628" algn="ctr">
              <a:lnSpc>
                <a:spcPct val="100000"/>
              </a:lnSpc>
              <a:spcBef>
                <a:spcPts val="91"/>
              </a:spcBef>
            </a:pPr>
            <a:r>
              <a:rPr lang="it-IT" sz="3200" b="1" spc="9" dirty="0">
                <a:solidFill>
                  <a:srgbClr val="C00000"/>
                </a:solidFill>
                <a:latin typeface="+mn-lt"/>
              </a:rPr>
              <a:t>TEST</a:t>
            </a:r>
            <a:endParaRPr sz="3200" b="1" spc="9" dirty="0">
              <a:solidFill>
                <a:srgbClr val="C00000"/>
              </a:solidFill>
              <a:latin typeface="+mn-lt"/>
            </a:endParaRPr>
          </a:p>
        </p:txBody>
      </p:sp>
      <p:sp>
        <p:nvSpPr>
          <p:cNvPr id="11" name="CasellaDiTesto 10">
            <a:extLst>
              <a:ext uri="{FF2B5EF4-FFF2-40B4-BE49-F238E27FC236}">
                <a16:creationId xmlns:a16="http://schemas.microsoft.com/office/drawing/2014/main" id="{211A6F1A-514E-0BCF-52A6-4D6856E20C18}"/>
              </a:ext>
            </a:extLst>
          </p:cNvPr>
          <p:cNvSpPr txBox="1"/>
          <p:nvPr/>
        </p:nvSpPr>
        <p:spPr>
          <a:xfrm>
            <a:off x="2190764" y="1072896"/>
            <a:ext cx="8153400" cy="4378250"/>
          </a:xfrm>
          <a:prstGeom prst="rect">
            <a:avLst/>
          </a:prstGeom>
          <a:noFill/>
        </p:spPr>
        <p:txBody>
          <a:bodyPr wrap="square" rtlCol="0">
            <a:spAutoFit/>
          </a:bodyPr>
          <a:lstStyle/>
          <a:p>
            <a:pPr>
              <a:lnSpc>
                <a:spcPct val="107000"/>
              </a:lnSpc>
              <a:spcAft>
                <a:spcPts val="800"/>
              </a:spcAft>
            </a:pPr>
            <a:r>
              <a:rPr lang="it-IT" b="1" kern="100" dirty="0">
                <a:latin typeface="Calibri" panose="020F0502020204030204" pitchFamily="34" charset="0"/>
                <a:ea typeface="Calibri" panose="020F0502020204030204" pitchFamily="34" charset="0"/>
                <a:cs typeface="Times New Roman" panose="02020603050405020304" pitchFamily="18" charset="0"/>
              </a:rPr>
              <a:t>10</a:t>
            </a:r>
            <a:r>
              <a:rPr lang="it-IT" sz="1800" b="1" kern="100" dirty="0">
                <a:effectLst/>
                <a:latin typeface="Calibri" panose="020F0502020204030204" pitchFamily="34" charset="0"/>
                <a:ea typeface="Calibri" panose="020F0502020204030204" pitchFamily="34" charset="0"/>
                <a:cs typeface="Times New Roman" panose="02020603050405020304" pitchFamily="18" charset="0"/>
              </a:rPr>
              <a:t>. In quale documento viene sancito il diritto dei lavoratori a partecipare alla vita sindacale?</a:t>
            </a:r>
            <a:endParaRPr lang="it-IT"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it-IT" sz="1800" kern="100" dirty="0">
                <a:effectLst/>
                <a:latin typeface="Calibri" panose="020F0502020204030204" pitchFamily="34" charset="0"/>
                <a:ea typeface="Calibri" panose="020F0502020204030204" pitchFamily="34" charset="0"/>
                <a:cs typeface="Times New Roman" panose="02020603050405020304" pitchFamily="18" charset="0"/>
              </a:rPr>
              <a:t>a) Legge 190/2000</a:t>
            </a:r>
            <a:br>
              <a:rPr lang="it-IT" sz="1800" kern="100" dirty="0">
                <a:effectLst/>
                <a:latin typeface="Calibri" panose="020F0502020204030204" pitchFamily="34" charset="0"/>
                <a:ea typeface="Calibri" panose="020F0502020204030204" pitchFamily="34" charset="0"/>
                <a:cs typeface="Times New Roman" panose="02020603050405020304" pitchFamily="18" charset="0"/>
              </a:rPr>
            </a:br>
            <a:r>
              <a:rPr lang="it-IT" sz="1800" kern="100"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b) Statuto dei lavoratori (Legge 300/1970)</a:t>
            </a:r>
            <a:br>
              <a:rPr lang="it-IT" sz="1800" kern="100" dirty="0">
                <a:effectLst/>
                <a:latin typeface="Calibri" panose="020F0502020204030204" pitchFamily="34" charset="0"/>
                <a:ea typeface="Calibri" panose="020F0502020204030204" pitchFamily="34" charset="0"/>
                <a:cs typeface="Times New Roman" panose="02020603050405020304" pitchFamily="18" charset="0"/>
              </a:rPr>
            </a:br>
            <a:r>
              <a:rPr lang="it-IT" sz="1800" kern="100" dirty="0">
                <a:effectLst/>
                <a:latin typeface="Calibri" panose="020F0502020204030204" pitchFamily="34" charset="0"/>
                <a:ea typeface="Calibri" panose="020F0502020204030204" pitchFamily="34" charset="0"/>
                <a:cs typeface="Times New Roman" panose="02020603050405020304" pitchFamily="18" charset="0"/>
              </a:rPr>
              <a:t>c) Decreto Legislativo 165/2001</a:t>
            </a:r>
            <a:br>
              <a:rPr lang="it-IT" sz="1800" kern="100" dirty="0">
                <a:effectLst/>
                <a:latin typeface="Calibri" panose="020F0502020204030204" pitchFamily="34" charset="0"/>
                <a:ea typeface="Calibri" panose="020F0502020204030204" pitchFamily="34" charset="0"/>
                <a:cs typeface="Times New Roman" panose="02020603050405020304" pitchFamily="18" charset="0"/>
              </a:rPr>
            </a:br>
            <a:r>
              <a:rPr lang="it-IT" sz="1800" kern="100" dirty="0">
                <a:effectLst/>
                <a:latin typeface="Calibri" panose="020F0502020204030204" pitchFamily="34" charset="0"/>
                <a:ea typeface="Calibri" panose="020F0502020204030204" pitchFamily="34" charset="0"/>
                <a:cs typeface="Times New Roman" panose="02020603050405020304" pitchFamily="18" charset="0"/>
              </a:rPr>
              <a:t>d) Decreto Legislativo 81/2015</a:t>
            </a:r>
          </a:p>
          <a:p>
            <a:pPr>
              <a:lnSpc>
                <a:spcPct val="107000"/>
              </a:lnSpc>
              <a:spcAft>
                <a:spcPts val="800"/>
              </a:spcAft>
            </a:pPr>
            <a:r>
              <a:rPr lang="it-IT" sz="1800" b="1" kern="100" dirty="0">
                <a:effectLst/>
                <a:latin typeface="Calibri" panose="020F0502020204030204" pitchFamily="34" charset="0"/>
                <a:ea typeface="Calibri" panose="020F0502020204030204" pitchFamily="34" charset="0"/>
                <a:cs typeface="Times New Roman" panose="02020603050405020304" pitchFamily="18" charset="0"/>
              </a:rPr>
              <a:t>11. Cosa sono le RSU (Rappresentanze Sindacali Unitarie)?</a:t>
            </a:r>
            <a:endParaRPr lang="it-IT"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it-IT" sz="1800" kern="100" dirty="0">
                <a:effectLst/>
                <a:latin typeface="Calibri" panose="020F0502020204030204" pitchFamily="34" charset="0"/>
                <a:ea typeface="Calibri" panose="020F0502020204030204" pitchFamily="34" charset="0"/>
                <a:cs typeface="Times New Roman" panose="02020603050405020304" pitchFamily="18" charset="0"/>
              </a:rPr>
              <a:t>a) Organi di rappresentanza dei dirigenti</a:t>
            </a:r>
            <a:br>
              <a:rPr lang="it-IT" sz="1800" kern="100" dirty="0">
                <a:effectLst/>
                <a:latin typeface="Calibri" panose="020F0502020204030204" pitchFamily="34" charset="0"/>
                <a:ea typeface="Calibri" panose="020F0502020204030204" pitchFamily="34" charset="0"/>
                <a:cs typeface="Times New Roman" panose="02020603050405020304" pitchFamily="18" charset="0"/>
              </a:rPr>
            </a:br>
            <a:r>
              <a:rPr lang="it-IT" sz="1800" kern="100"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b) Rappresentanze dei lavoratori eletti all'interno di un ente pubblico</a:t>
            </a:r>
            <a:br>
              <a:rPr lang="it-IT" sz="1800" kern="100" dirty="0">
                <a:effectLst/>
                <a:latin typeface="Calibri" panose="020F0502020204030204" pitchFamily="34" charset="0"/>
                <a:ea typeface="Calibri" panose="020F0502020204030204" pitchFamily="34" charset="0"/>
                <a:cs typeface="Times New Roman" panose="02020603050405020304" pitchFamily="18" charset="0"/>
              </a:rPr>
            </a:br>
            <a:r>
              <a:rPr lang="it-IT" sz="1800" kern="100" dirty="0">
                <a:effectLst/>
                <a:latin typeface="Calibri" panose="020F0502020204030204" pitchFamily="34" charset="0"/>
                <a:ea typeface="Calibri" panose="020F0502020204030204" pitchFamily="34" charset="0"/>
                <a:cs typeface="Times New Roman" panose="02020603050405020304" pitchFamily="18" charset="0"/>
              </a:rPr>
              <a:t>c) Sindacati di categoria nei ministeri</a:t>
            </a:r>
            <a:br>
              <a:rPr lang="it-IT" sz="1800" kern="100" dirty="0">
                <a:effectLst/>
                <a:latin typeface="Calibri" panose="020F0502020204030204" pitchFamily="34" charset="0"/>
                <a:ea typeface="Calibri" panose="020F0502020204030204" pitchFamily="34" charset="0"/>
                <a:cs typeface="Times New Roman" panose="02020603050405020304" pitchFamily="18" charset="0"/>
              </a:rPr>
            </a:br>
            <a:r>
              <a:rPr lang="it-IT" sz="1800" kern="100" dirty="0">
                <a:effectLst/>
                <a:latin typeface="Calibri" panose="020F0502020204030204" pitchFamily="34" charset="0"/>
                <a:ea typeface="Calibri" panose="020F0502020204030204" pitchFamily="34" charset="0"/>
                <a:cs typeface="Times New Roman" panose="02020603050405020304" pitchFamily="18" charset="0"/>
              </a:rPr>
              <a:t>d) Organismi di consulenza per la gestione del personale</a:t>
            </a:r>
          </a:p>
          <a:p>
            <a:pPr algn="just"/>
            <a:endParaRPr sz="2000" dirty="0"/>
          </a:p>
          <a:p>
            <a:pPr algn="just"/>
            <a:endParaRPr sz="2000" dirty="0"/>
          </a:p>
        </p:txBody>
      </p:sp>
    </p:spTree>
    <p:extLst>
      <p:ext uri="{BB962C8B-B14F-4D97-AF65-F5344CB8AC3E}">
        <p14:creationId xmlns:p14="http://schemas.microsoft.com/office/powerpoint/2010/main" val="2091142228"/>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23606E-7010-B7DD-1D6F-D7ED69D3AB9F}"/>
            </a:ext>
          </a:extLst>
        </p:cNvPr>
        <p:cNvGrpSpPr/>
        <p:nvPr/>
      </p:nvGrpSpPr>
      <p:grpSpPr>
        <a:xfrm>
          <a:off x="0" y="0"/>
          <a:ext cx="0" cy="0"/>
          <a:chOff x="0" y="0"/>
          <a:chExt cx="0" cy="0"/>
        </a:xfrm>
      </p:grpSpPr>
      <p:sp>
        <p:nvSpPr>
          <p:cNvPr id="8" name="object 2">
            <a:extLst>
              <a:ext uri="{FF2B5EF4-FFF2-40B4-BE49-F238E27FC236}">
                <a16:creationId xmlns:a16="http://schemas.microsoft.com/office/drawing/2014/main" id="{0D5E1DE0-077F-70E6-306A-32A243FA288C}"/>
              </a:ext>
            </a:extLst>
          </p:cNvPr>
          <p:cNvSpPr txBox="1">
            <a:spLocks noGrp="1"/>
          </p:cNvSpPr>
          <p:nvPr>
            <p:ph type="title"/>
          </p:nvPr>
        </p:nvSpPr>
        <p:spPr>
          <a:xfrm>
            <a:off x="1448934" y="0"/>
            <a:ext cx="8042176" cy="504071"/>
          </a:xfrm>
          <a:prstGeom prst="rect">
            <a:avLst/>
          </a:prstGeom>
        </p:spPr>
        <p:txBody>
          <a:bodyPr vert="horz" wrap="square" lIns="0" tIns="11516" rIns="0" bIns="0" rtlCol="0" anchor="ctr">
            <a:spAutoFit/>
          </a:bodyPr>
          <a:lstStyle/>
          <a:p>
            <a:pPr marL="11516" marR="4607" indent="213628" algn="ctr">
              <a:lnSpc>
                <a:spcPct val="100000"/>
              </a:lnSpc>
              <a:spcBef>
                <a:spcPts val="91"/>
              </a:spcBef>
            </a:pPr>
            <a:r>
              <a:rPr lang="it-IT" sz="3200" b="1" spc="9" dirty="0">
                <a:solidFill>
                  <a:srgbClr val="C00000"/>
                </a:solidFill>
                <a:latin typeface="+mn-lt"/>
              </a:rPr>
              <a:t>TEST</a:t>
            </a:r>
            <a:endParaRPr sz="3200" b="1" spc="9" dirty="0">
              <a:solidFill>
                <a:srgbClr val="C00000"/>
              </a:solidFill>
              <a:latin typeface="+mn-lt"/>
            </a:endParaRPr>
          </a:p>
        </p:txBody>
      </p:sp>
      <p:sp>
        <p:nvSpPr>
          <p:cNvPr id="11" name="CasellaDiTesto 10">
            <a:extLst>
              <a:ext uri="{FF2B5EF4-FFF2-40B4-BE49-F238E27FC236}">
                <a16:creationId xmlns:a16="http://schemas.microsoft.com/office/drawing/2014/main" id="{4124F012-FDC8-BB83-139E-7CD9D8E019AF}"/>
              </a:ext>
            </a:extLst>
          </p:cNvPr>
          <p:cNvSpPr txBox="1"/>
          <p:nvPr/>
        </p:nvSpPr>
        <p:spPr>
          <a:xfrm>
            <a:off x="2019300" y="583799"/>
            <a:ext cx="8153400" cy="6760569"/>
          </a:xfrm>
          <a:prstGeom prst="rect">
            <a:avLst/>
          </a:prstGeom>
          <a:noFill/>
        </p:spPr>
        <p:txBody>
          <a:bodyPr wrap="square" rtlCol="0">
            <a:spAutoFit/>
          </a:bodyPr>
          <a:lstStyle/>
          <a:p>
            <a:pPr>
              <a:lnSpc>
                <a:spcPct val="107000"/>
              </a:lnSpc>
              <a:spcAft>
                <a:spcPts val="800"/>
              </a:spcAft>
            </a:pPr>
            <a:r>
              <a:rPr lang="it-IT" sz="1800" b="1" kern="100" dirty="0">
                <a:effectLst/>
                <a:latin typeface="Calibri" panose="020F0502020204030204" pitchFamily="34" charset="0"/>
                <a:ea typeface="Calibri" panose="020F0502020204030204" pitchFamily="34" charset="0"/>
                <a:cs typeface="Times New Roman" panose="02020603050405020304" pitchFamily="18" charset="0"/>
              </a:rPr>
              <a:t>12. La contrattazione collettiva nazionale del pubblico impiego riguarda:</a:t>
            </a:r>
            <a:endParaRPr lang="it-IT"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it-IT" sz="1800" kern="100" dirty="0">
                <a:effectLst/>
                <a:latin typeface="Calibri" panose="020F0502020204030204" pitchFamily="34" charset="0"/>
                <a:ea typeface="Calibri" panose="020F0502020204030204" pitchFamily="34" charset="0"/>
                <a:cs typeface="Times New Roman" panose="02020603050405020304" pitchFamily="18" charset="0"/>
              </a:rPr>
              <a:t>a) Solo le retribuzioni dei dipendenti pubblici</a:t>
            </a:r>
            <a:br>
              <a:rPr lang="it-IT" sz="1800" kern="100" dirty="0">
                <a:effectLst/>
                <a:latin typeface="Calibri" panose="020F0502020204030204" pitchFamily="34" charset="0"/>
                <a:ea typeface="Calibri" panose="020F0502020204030204" pitchFamily="34" charset="0"/>
                <a:cs typeface="Times New Roman" panose="02020603050405020304" pitchFamily="18" charset="0"/>
              </a:rPr>
            </a:br>
            <a:r>
              <a:rPr lang="it-IT" sz="1800" kern="100" dirty="0">
                <a:effectLst/>
                <a:latin typeface="Calibri" panose="020F0502020204030204" pitchFamily="34" charset="0"/>
                <a:ea typeface="Calibri" panose="020F0502020204030204" pitchFamily="34" charset="0"/>
                <a:cs typeface="Times New Roman" panose="02020603050405020304" pitchFamily="18" charset="0"/>
              </a:rPr>
              <a:t>b) Le condizioni di lavoro e le norme che regolano i contratti di lavoro</a:t>
            </a:r>
            <a:br>
              <a:rPr lang="it-IT" sz="1800" kern="100" dirty="0">
                <a:effectLst/>
                <a:latin typeface="Calibri" panose="020F0502020204030204" pitchFamily="34" charset="0"/>
                <a:ea typeface="Calibri" panose="020F0502020204030204" pitchFamily="34" charset="0"/>
                <a:cs typeface="Times New Roman" panose="02020603050405020304" pitchFamily="18" charset="0"/>
              </a:rPr>
            </a:br>
            <a:r>
              <a:rPr lang="it-IT" sz="1800" kern="100" dirty="0">
                <a:effectLst/>
                <a:latin typeface="Calibri" panose="020F0502020204030204" pitchFamily="34" charset="0"/>
                <a:ea typeface="Calibri" panose="020F0502020204030204" pitchFamily="34" charset="0"/>
                <a:cs typeface="Times New Roman" panose="02020603050405020304" pitchFamily="18" charset="0"/>
              </a:rPr>
              <a:t>c) La definizione dei contratti di appalto con aziende esterne</a:t>
            </a:r>
            <a:br>
              <a:rPr lang="it-IT" sz="1800" kern="100" dirty="0">
                <a:effectLst/>
                <a:latin typeface="Calibri" panose="020F0502020204030204" pitchFamily="34" charset="0"/>
                <a:ea typeface="Calibri" panose="020F0502020204030204" pitchFamily="34" charset="0"/>
                <a:cs typeface="Times New Roman" panose="02020603050405020304" pitchFamily="18" charset="0"/>
              </a:rPr>
            </a:br>
            <a:r>
              <a:rPr lang="it-IT" sz="1800" kern="100" dirty="0">
                <a:effectLst/>
                <a:latin typeface="Calibri" panose="020F0502020204030204" pitchFamily="34" charset="0"/>
                <a:ea typeface="Calibri" panose="020F0502020204030204" pitchFamily="34" charset="0"/>
                <a:cs typeface="Times New Roman" panose="02020603050405020304" pitchFamily="18" charset="0"/>
              </a:rPr>
              <a:t>d) Solo l’orario di lavoro</a:t>
            </a:r>
          </a:p>
          <a:p>
            <a:pPr>
              <a:lnSpc>
                <a:spcPct val="107000"/>
              </a:lnSpc>
              <a:spcAft>
                <a:spcPts val="800"/>
              </a:spcAft>
            </a:pPr>
            <a:r>
              <a:rPr lang="it-IT" sz="1800" b="1" kern="100" dirty="0">
                <a:effectLst/>
                <a:latin typeface="Calibri" panose="020F0502020204030204" pitchFamily="34" charset="0"/>
                <a:ea typeface="Calibri" panose="020F0502020204030204" pitchFamily="34" charset="0"/>
                <a:cs typeface="Times New Roman" panose="02020603050405020304" pitchFamily="18" charset="0"/>
              </a:rPr>
              <a:t>13. L'ARAN (Agenzia per la Rappresentanza Negoziale delle Pubbliche Amministrazioni) si occupa principalmente di:</a:t>
            </a:r>
            <a:endParaRPr lang="it-IT"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it-IT" sz="1800" kern="100" dirty="0">
                <a:effectLst/>
                <a:latin typeface="Calibri" panose="020F0502020204030204" pitchFamily="34" charset="0"/>
                <a:ea typeface="Calibri" panose="020F0502020204030204" pitchFamily="34" charset="0"/>
                <a:cs typeface="Times New Roman" panose="02020603050405020304" pitchFamily="18" charset="0"/>
              </a:rPr>
              <a:t>a) Gestire la previdenza dei lavoratori pubblici</a:t>
            </a:r>
            <a:br>
              <a:rPr lang="it-IT" sz="1800" kern="100" dirty="0">
                <a:effectLst/>
                <a:latin typeface="Calibri" panose="020F0502020204030204" pitchFamily="34" charset="0"/>
                <a:ea typeface="Calibri" panose="020F0502020204030204" pitchFamily="34" charset="0"/>
                <a:cs typeface="Times New Roman" panose="02020603050405020304" pitchFamily="18" charset="0"/>
              </a:rPr>
            </a:br>
            <a:r>
              <a:rPr lang="it-IT" sz="1800" kern="100" dirty="0">
                <a:effectLst/>
                <a:latin typeface="Calibri" panose="020F0502020204030204" pitchFamily="34" charset="0"/>
                <a:ea typeface="Calibri" panose="020F0502020204030204" pitchFamily="34" charset="0"/>
                <a:cs typeface="Times New Roman" panose="02020603050405020304" pitchFamily="18" charset="0"/>
              </a:rPr>
              <a:t>b) Rappresentare le pubbliche amministrazioni nelle trattative per la contrattazione collettiva</a:t>
            </a:r>
            <a:br>
              <a:rPr lang="it-IT" sz="1800" kern="100" dirty="0">
                <a:effectLst/>
                <a:latin typeface="Calibri" panose="020F0502020204030204" pitchFamily="34" charset="0"/>
                <a:ea typeface="Calibri" panose="020F0502020204030204" pitchFamily="34" charset="0"/>
                <a:cs typeface="Times New Roman" panose="02020603050405020304" pitchFamily="18" charset="0"/>
              </a:rPr>
            </a:br>
            <a:r>
              <a:rPr lang="it-IT" sz="1800" kern="100" dirty="0">
                <a:effectLst/>
                <a:latin typeface="Calibri" panose="020F0502020204030204" pitchFamily="34" charset="0"/>
                <a:ea typeface="Calibri" panose="020F0502020204030204" pitchFamily="34" charset="0"/>
                <a:cs typeface="Times New Roman" panose="02020603050405020304" pitchFamily="18" charset="0"/>
              </a:rPr>
              <a:t>c) Approvare le assunzioni nel settore pubblico</a:t>
            </a:r>
            <a:br>
              <a:rPr lang="it-IT" sz="1800" kern="100" dirty="0">
                <a:effectLst/>
                <a:latin typeface="Calibri" panose="020F0502020204030204" pitchFamily="34" charset="0"/>
                <a:ea typeface="Calibri" panose="020F0502020204030204" pitchFamily="34" charset="0"/>
                <a:cs typeface="Times New Roman" panose="02020603050405020304" pitchFamily="18" charset="0"/>
              </a:rPr>
            </a:br>
            <a:r>
              <a:rPr lang="it-IT" sz="1800" kern="100" dirty="0">
                <a:effectLst/>
                <a:latin typeface="Calibri" panose="020F0502020204030204" pitchFamily="34" charset="0"/>
                <a:ea typeface="Calibri" panose="020F0502020204030204" pitchFamily="34" charset="0"/>
                <a:cs typeface="Times New Roman" panose="02020603050405020304" pitchFamily="18" charset="0"/>
              </a:rPr>
              <a:t>d) Stabilire il budget annuale delle amministrazioni pubbliche</a:t>
            </a:r>
          </a:p>
          <a:p>
            <a:pPr>
              <a:lnSpc>
                <a:spcPct val="107000"/>
              </a:lnSpc>
              <a:spcAft>
                <a:spcPts val="800"/>
              </a:spcAft>
            </a:pPr>
            <a:r>
              <a:rPr lang="it-IT" sz="1800" b="1" kern="100" dirty="0">
                <a:effectLst/>
                <a:latin typeface="Calibri" panose="020F0502020204030204" pitchFamily="34" charset="0"/>
                <a:ea typeface="Calibri" panose="020F0502020204030204" pitchFamily="34" charset="0"/>
                <a:cs typeface="Times New Roman" panose="02020603050405020304" pitchFamily="18" charset="0"/>
              </a:rPr>
              <a:t>14. Che cosa sancisce la Legge 300/1970, conosciuta come Statuto dei Lavoratori?</a:t>
            </a:r>
            <a:endParaRPr lang="it-IT"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it-IT" sz="1800" kern="100" dirty="0">
                <a:effectLst/>
                <a:latin typeface="Calibri" panose="020F0502020204030204" pitchFamily="34" charset="0"/>
                <a:ea typeface="Calibri" panose="020F0502020204030204" pitchFamily="34" charset="0"/>
                <a:cs typeface="Times New Roman" panose="02020603050405020304" pitchFamily="18" charset="0"/>
              </a:rPr>
              <a:t>a) Regole per il licenziamento dei dipendenti pubblici</a:t>
            </a:r>
            <a:br>
              <a:rPr lang="it-IT" sz="1800" kern="100" dirty="0">
                <a:effectLst/>
                <a:latin typeface="Calibri" panose="020F0502020204030204" pitchFamily="34" charset="0"/>
                <a:ea typeface="Calibri" panose="020F0502020204030204" pitchFamily="34" charset="0"/>
                <a:cs typeface="Times New Roman" panose="02020603050405020304" pitchFamily="18" charset="0"/>
              </a:rPr>
            </a:br>
            <a:r>
              <a:rPr lang="it-IT" sz="1800" kern="100" dirty="0">
                <a:effectLst/>
                <a:latin typeface="Calibri" panose="020F0502020204030204" pitchFamily="34" charset="0"/>
                <a:ea typeface="Calibri" panose="020F0502020204030204" pitchFamily="34" charset="0"/>
                <a:cs typeface="Times New Roman" panose="02020603050405020304" pitchFamily="18" charset="0"/>
              </a:rPr>
              <a:t>b) Tutela dei diritti sindacali e la libertà di associazione dei lavoratori</a:t>
            </a:r>
            <a:br>
              <a:rPr lang="it-IT" sz="1800" kern="100" dirty="0">
                <a:effectLst/>
                <a:latin typeface="Calibri" panose="020F0502020204030204" pitchFamily="34" charset="0"/>
                <a:ea typeface="Calibri" panose="020F0502020204030204" pitchFamily="34" charset="0"/>
                <a:cs typeface="Times New Roman" panose="02020603050405020304" pitchFamily="18" charset="0"/>
              </a:rPr>
            </a:br>
            <a:r>
              <a:rPr lang="it-IT" sz="1800" kern="100" dirty="0">
                <a:effectLst/>
                <a:latin typeface="Calibri" panose="020F0502020204030204" pitchFamily="34" charset="0"/>
                <a:ea typeface="Calibri" panose="020F0502020204030204" pitchFamily="34" charset="0"/>
                <a:cs typeface="Times New Roman" panose="02020603050405020304" pitchFamily="18" charset="0"/>
              </a:rPr>
              <a:t>c) Stabilisce il numero di ferie per i dipendenti pubblici</a:t>
            </a:r>
            <a:br>
              <a:rPr lang="it-IT" sz="1800" kern="100" dirty="0">
                <a:effectLst/>
                <a:latin typeface="Calibri" panose="020F0502020204030204" pitchFamily="34" charset="0"/>
                <a:ea typeface="Calibri" panose="020F0502020204030204" pitchFamily="34" charset="0"/>
                <a:cs typeface="Times New Roman" panose="02020603050405020304" pitchFamily="18" charset="0"/>
              </a:rPr>
            </a:br>
            <a:r>
              <a:rPr lang="it-IT" sz="1800" kern="100" dirty="0">
                <a:effectLst/>
                <a:latin typeface="Calibri" panose="020F0502020204030204" pitchFamily="34" charset="0"/>
                <a:ea typeface="Calibri" panose="020F0502020204030204" pitchFamily="34" charset="0"/>
                <a:cs typeface="Times New Roman" panose="02020603050405020304" pitchFamily="18" charset="0"/>
              </a:rPr>
              <a:t>d) Regola la previdenza sociale per i lavoratori</a:t>
            </a:r>
          </a:p>
          <a:p>
            <a:pPr>
              <a:lnSpc>
                <a:spcPct val="107000"/>
              </a:lnSpc>
              <a:spcAft>
                <a:spcPts val="800"/>
              </a:spcAft>
            </a:pPr>
            <a:endParaRPr lang="it-IT"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endParaRPr sz="2000" dirty="0"/>
          </a:p>
          <a:p>
            <a:pPr algn="just"/>
            <a:endParaRPr sz="2000" dirty="0"/>
          </a:p>
        </p:txBody>
      </p:sp>
    </p:spTree>
    <p:extLst>
      <p:ext uri="{BB962C8B-B14F-4D97-AF65-F5344CB8AC3E}">
        <p14:creationId xmlns:p14="http://schemas.microsoft.com/office/powerpoint/2010/main" val="1369920148"/>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6CBB8D-D450-D8E1-031A-030CB51FEB33}"/>
            </a:ext>
          </a:extLst>
        </p:cNvPr>
        <p:cNvGrpSpPr/>
        <p:nvPr/>
      </p:nvGrpSpPr>
      <p:grpSpPr>
        <a:xfrm>
          <a:off x="0" y="0"/>
          <a:ext cx="0" cy="0"/>
          <a:chOff x="0" y="0"/>
          <a:chExt cx="0" cy="0"/>
        </a:xfrm>
      </p:grpSpPr>
      <p:sp>
        <p:nvSpPr>
          <p:cNvPr id="8" name="object 2">
            <a:extLst>
              <a:ext uri="{FF2B5EF4-FFF2-40B4-BE49-F238E27FC236}">
                <a16:creationId xmlns:a16="http://schemas.microsoft.com/office/drawing/2014/main" id="{8E18AF80-FE45-FCDB-2986-60F484274325}"/>
              </a:ext>
            </a:extLst>
          </p:cNvPr>
          <p:cNvSpPr txBox="1">
            <a:spLocks noGrp="1"/>
          </p:cNvSpPr>
          <p:nvPr>
            <p:ph type="title"/>
          </p:nvPr>
        </p:nvSpPr>
        <p:spPr>
          <a:xfrm>
            <a:off x="1852971" y="0"/>
            <a:ext cx="8042176" cy="504071"/>
          </a:xfrm>
          <a:prstGeom prst="rect">
            <a:avLst/>
          </a:prstGeom>
        </p:spPr>
        <p:txBody>
          <a:bodyPr vert="horz" wrap="square" lIns="0" tIns="11516" rIns="0" bIns="0" rtlCol="0" anchor="ctr">
            <a:spAutoFit/>
          </a:bodyPr>
          <a:lstStyle/>
          <a:p>
            <a:pPr marL="11516" marR="4607" indent="213628" algn="ctr">
              <a:lnSpc>
                <a:spcPct val="100000"/>
              </a:lnSpc>
              <a:spcBef>
                <a:spcPts val="91"/>
              </a:spcBef>
            </a:pPr>
            <a:r>
              <a:rPr lang="it-IT" sz="3200" b="1" spc="9" dirty="0">
                <a:solidFill>
                  <a:srgbClr val="C00000"/>
                </a:solidFill>
                <a:latin typeface="+mn-lt"/>
              </a:rPr>
              <a:t>TEST</a:t>
            </a:r>
            <a:endParaRPr sz="3200" b="1" spc="9" dirty="0">
              <a:solidFill>
                <a:srgbClr val="C00000"/>
              </a:solidFill>
              <a:latin typeface="+mn-lt"/>
            </a:endParaRPr>
          </a:p>
        </p:txBody>
      </p:sp>
      <p:sp>
        <p:nvSpPr>
          <p:cNvPr id="11" name="CasellaDiTesto 10">
            <a:extLst>
              <a:ext uri="{FF2B5EF4-FFF2-40B4-BE49-F238E27FC236}">
                <a16:creationId xmlns:a16="http://schemas.microsoft.com/office/drawing/2014/main" id="{5F017E26-B0B0-E75B-F480-A12E22FD753D}"/>
              </a:ext>
            </a:extLst>
          </p:cNvPr>
          <p:cNvSpPr txBox="1"/>
          <p:nvPr/>
        </p:nvSpPr>
        <p:spPr>
          <a:xfrm>
            <a:off x="2190764" y="583798"/>
            <a:ext cx="8153400" cy="7159524"/>
          </a:xfrm>
          <a:prstGeom prst="rect">
            <a:avLst/>
          </a:prstGeom>
          <a:noFill/>
        </p:spPr>
        <p:txBody>
          <a:bodyPr wrap="square" rtlCol="0">
            <a:spAutoFit/>
          </a:bodyPr>
          <a:lstStyle/>
          <a:p>
            <a:pPr>
              <a:lnSpc>
                <a:spcPct val="107000"/>
              </a:lnSpc>
              <a:spcAft>
                <a:spcPts val="800"/>
              </a:spcAft>
            </a:pPr>
            <a:r>
              <a:rPr lang="it-IT" sz="1800" b="1" kern="100" dirty="0">
                <a:effectLst/>
                <a:latin typeface="Calibri" panose="020F0502020204030204" pitchFamily="34" charset="0"/>
                <a:ea typeface="Calibri" panose="020F0502020204030204" pitchFamily="34" charset="0"/>
                <a:cs typeface="Times New Roman" panose="02020603050405020304" pitchFamily="18" charset="0"/>
              </a:rPr>
              <a:t>12. La contrattazione collettiva nazionale del pubblico impiego riguarda:</a:t>
            </a:r>
            <a:endParaRPr lang="it-IT"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it-IT" sz="1800" kern="100" dirty="0">
                <a:effectLst/>
                <a:latin typeface="Calibri" panose="020F0502020204030204" pitchFamily="34" charset="0"/>
                <a:ea typeface="Calibri" panose="020F0502020204030204" pitchFamily="34" charset="0"/>
                <a:cs typeface="Times New Roman" panose="02020603050405020304" pitchFamily="18" charset="0"/>
              </a:rPr>
              <a:t>a) Solo le retribuzioni dei dipendenti pubblici</a:t>
            </a:r>
            <a:br>
              <a:rPr lang="it-IT" sz="1800" kern="100" dirty="0">
                <a:effectLst/>
                <a:latin typeface="Calibri" panose="020F0502020204030204" pitchFamily="34" charset="0"/>
                <a:ea typeface="Calibri" panose="020F0502020204030204" pitchFamily="34" charset="0"/>
                <a:cs typeface="Times New Roman" panose="02020603050405020304" pitchFamily="18" charset="0"/>
              </a:rPr>
            </a:br>
            <a:r>
              <a:rPr lang="it-IT" sz="1800" kern="100"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b) Le condizioni di lavoro e le norme che regolano i contratti di lavoro</a:t>
            </a:r>
            <a:br>
              <a:rPr lang="it-IT" sz="1800" kern="100" dirty="0">
                <a:effectLst/>
                <a:latin typeface="Calibri" panose="020F0502020204030204" pitchFamily="34" charset="0"/>
                <a:ea typeface="Calibri" panose="020F0502020204030204" pitchFamily="34" charset="0"/>
                <a:cs typeface="Times New Roman" panose="02020603050405020304" pitchFamily="18" charset="0"/>
              </a:rPr>
            </a:br>
            <a:r>
              <a:rPr lang="it-IT" sz="1800" kern="100" dirty="0">
                <a:effectLst/>
                <a:latin typeface="Calibri" panose="020F0502020204030204" pitchFamily="34" charset="0"/>
                <a:ea typeface="Calibri" panose="020F0502020204030204" pitchFamily="34" charset="0"/>
                <a:cs typeface="Times New Roman" panose="02020603050405020304" pitchFamily="18" charset="0"/>
              </a:rPr>
              <a:t>c) La definizione dei contratti di appalto con aziende esterne</a:t>
            </a:r>
            <a:br>
              <a:rPr lang="it-IT" sz="1800" kern="100" dirty="0">
                <a:effectLst/>
                <a:latin typeface="Calibri" panose="020F0502020204030204" pitchFamily="34" charset="0"/>
                <a:ea typeface="Calibri" panose="020F0502020204030204" pitchFamily="34" charset="0"/>
                <a:cs typeface="Times New Roman" panose="02020603050405020304" pitchFamily="18" charset="0"/>
              </a:rPr>
            </a:br>
            <a:r>
              <a:rPr lang="it-IT" sz="1800" kern="100" dirty="0">
                <a:effectLst/>
                <a:latin typeface="Calibri" panose="020F0502020204030204" pitchFamily="34" charset="0"/>
                <a:ea typeface="Calibri" panose="020F0502020204030204" pitchFamily="34" charset="0"/>
                <a:cs typeface="Times New Roman" panose="02020603050405020304" pitchFamily="18" charset="0"/>
              </a:rPr>
              <a:t>d) Solo l’orario di lavoro</a:t>
            </a:r>
          </a:p>
          <a:p>
            <a:pPr>
              <a:lnSpc>
                <a:spcPct val="107000"/>
              </a:lnSpc>
              <a:spcAft>
                <a:spcPts val="800"/>
              </a:spcAft>
            </a:pPr>
            <a:r>
              <a:rPr lang="it-IT" sz="1800" b="1" kern="100" dirty="0">
                <a:effectLst/>
                <a:latin typeface="Calibri" panose="020F0502020204030204" pitchFamily="34" charset="0"/>
                <a:ea typeface="Calibri" panose="020F0502020204030204" pitchFamily="34" charset="0"/>
                <a:cs typeface="Times New Roman" panose="02020603050405020304" pitchFamily="18" charset="0"/>
              </a:rPr>
              <a:t>13. L'ARAN (Agenzia per la Rappresentanza Negoziale delle Pubbliche Amministrazioni) si occupa principalmente di:</a:t>
            </a:r>
            <a:endParaRPr lang="it-IT"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it-IT" sz="1800" kern="100" dirty="0">
                <a:effectLst/>
                <a:latin typeface="Calibri" panose="020F0502020204030204" pitchFamily="34" charset="0"/>
                <a:ea typeface="Calibri" panose="020F0502020204030204" pitchFamily="34" charset="0"/>
                <a:cs typeface="Times New Roman" panose="02020603050405020304" pitchFamily="18" charset="0"/>
              </a:rPr>
              <a:t>a) Gestire la previdenza dei lavoratori pubblici</a:t>
            </a:r>
            <a:br>
              <a:rPr lang="it-IT" sz="1800" kern="100" dirty="0">
                <a:effectLst/>
                <a:latin typeface="Calibri" panose="020F0502020204030204" pitchFamily="34" charset="0"/>
                <a:ea typeface="Calibri" panose="020F0502020204030204" pitchFamily="34" charset="0"/>
                <a:cs typeface="Times New Roman" panose="02020603050405020304" pitchFamily="18" charset="0"/>
              </a:rPr>
            </a:br>
            <a:r>
              <a:rPr lang="it-IT" sz="1800" kern="100"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b) Rappresentare le pubbliche amministrazioni nelle trattative per la contrattazione collettiva</a:t>
            </a:r>
            <a:br>
              <a:rPr lang="it-IT" sz="1800" kern="100" dirty="0">
                <a:effectLst/>
                <a:latin typeface="Calibri" panose="020F0502020204030204" pitchFamily="34" charset="0"/>
                <a:ea typeface="Calibri" panose="020F0502020204030204" pitchFamily="34" charset="0"/>
                <a:cs typeface="Times New Roman" panose="02020603050405020304" pitchFamily="18" charset="0"/>
              </a:rPr>
            </a:br>
            <a:r>
              <a:rPr lang="it-IT" sz="1800" kern="100" dirty="0">
                <a:effectLst/>
                <a:latin typeface="Calibri" panose="020F0502020204030204" pitchFamily="34" charset="0"/>
                <a:ea typeface="Calibri" panose="020F0502020204030204" pitchFamily="34" charset="0"/>
                <a:cs typeface="Times New Roman" panose="02020603050405020304" pitchFamily="18" charset="0"/>
              </a:rPr>
              <a:t>c) Approvare le assunzioni nel settore pubblico</a:t>
            </a:r>
            <a:br>
              <a:rPr lang="it-IT" sz="1800" kern="100" dirty="0">
                <a:effectLst/>
                <a:latin typeface="Calibri" panose="020F0502020204030204" pitchFamily="34" charset="0"/>
                <a:ea typeface="Calibri" panose="020F0502020204030204" pitchFamily="34" charset="0"/>
                <a:cs typeface="Times New Roman" panose="02020603050405020304" pitchFamily="18" charset="0"/>
              </a:rPr>
            </a:br>
            <a:r>
              <a:rPr lang="it-IT" sz="1800" kern="100" dirty="0">
                <a:effectLst/>
                <a:latin typeface="Calibri" panose="020F0502020204030204" pitchFamily="34" charset="0"/>
                <a:ea typeface="Calibri" panose="020F0502020204030204" pitchFamily="34" charset="0"/>
                <a:cs typeface="Times New Roman" panose="02020603050405020304" pitchFamily="18" charset="0"/>
              </a:rPr>
              <a:t>d) Stabilire il budget annuale delle amministrazioni pubbliche</a:t>
            </a:r>
          </a:p>
          <a:p>
            <a:pPr>
              <a:lnSpc>
                <a:spcPct val="107000"/>
              </a:lnSpc>
              <a:spcAft>
                <a:spcPts val="800"/>
              </a:spcAft>
            </a:pPr>
            <a:endParaRPr lang="it-IT"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it-IT" sz="1800" b="1" kern="100" dirty="0">
                <a:effectLst/>
                <a:latin typeface="Calibri" panose="020F0502020204030204" pitchFamily="34" charset="0"/>
                <a:ea typeface="Calibri" panose="020F0502020204030204" pitchFamily="34" charset="0"/>
                <a:cs typeface="Times New Roman" panose="02020603050405020304" pitchFamily="18" charset="0"/>
              </a:rPr>
              <a:t>14. Che cosa sancisce la Legge 300/1970, conosciuta come Statuto dei Lavoratori?</a:t>
            </a:r>
            <a:endParaRPr lang="it-IT"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it-IT" sz="1800" kern="100" dirty="0">
                <a:effectLst/>
                <a:latin typeface="Calibri" panose="020F0502020204030204" pitchFamily="34" charset="0"/>
                <a:ea typeface="Calibri" panose="020F0502020204030204" pitchFamily="34" charset="0"/>
                <a:cs typeface="Times New Roman" panose="02020603050405020304" pitchFamily="18" charset="0"/>
              </a:rPr>
              <a:t>a) Regole per il licenziamento dei dipendenti pubblici</a:t>
            </a:r>
            <a:br>
              <a:rPr lang="it-IT" sz="1800" kern="100" dirty="0">
                <a:effectLst/>
                <a:latin typeface="Calibri" panose="020F0502020204030204" pitchFamily="34" charset="0"/>
                <a:ea typeface="Calibri" panose="020F0502020204030204" pitchFamily="34" charset="0"/>
                <a:cs typeface="Times New Roman" panose="02020603050405020304" pitchFamily="18" charset="0"/>
              </a:rPr>
            </a:br>
            <a:r>
              <a:rPr lang="it-IT" sz="1800" kern="100"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b) Tutela dei diritti sindacali e la libertà di associazione dei lavoratori</a:t>
            </a:r>
            <a:br>
              <a:rPr lang="it-IT" sz="1800" kern="100" dirty="0">
                <a:effectLst/>
                <a:latin typeface="Calibri" panose="020F0502020204030204" pitchFamily="34" charset="0"/>
                <a:ea typeface="Calibri" panose="020F0502020204030204" pitchFamily="34" charset="0"/>
                <a:cs typeface="Times New Roman" panose="02020603050405020304" pitchFamily="18" charset="0"/>
              </a:rPr>
            </a:br>
            <a:r>
              <a:rPr lang="it-IT" sz="1800" kern="100" dirty="0">
                <a:effectLst/>
                <a:latin typeface="Calibri" panose="020F0502020204030204" pitchFamily="34" charset="0"/>
                <a:ea typeface="Calibri" panose="020F0502020204030204" pitchFamily="34" charset="0"/>
                <a:cs typeface="Times New Roman" panose="02020603050405020304" pitchFamily="18" charset="0"/>
              </a:rPr>
              <a:t>c) Stabilisce il numero di ferie per i dipendenti pubblici</a:t>
            </a:r>
            <a:br>
              <a:rPr lang="it-IT" sz="1800" kern="100" dirty="0">
                <a:effectLst/>
                <a:latin typeface="Calibri" panose="020F0502020204030204" pitchFamily="34" charset="0"/>
                <a:ea typeface="Calibri" panose="020F0502020204030204" pitchFamily="34" charset="0"/>
                <a:cs typeface="Times New Roman" panose="02020603050405020304" pitchFamily="18" charset="0"/>
              </a:rPr>
            </a:br>
            <a:r>
              <a:rPr lang="it-IT" sz="1800" kern="100" dirty="0">
                <a:effectLst/>
                <a:latin typeface="Calibri" panose="020F0502020204030204" pitchFamily="34" charset="0"/>
                <a:ea typeface="Calibri" panose="020F0502020204030204" pitchFamily="34" charset="0"/>
                <a:cs typeface="Times New Roman" panose="02020603050405020304" pitchFamily="18" charset="0"/>
              </a:rPr>
              <a:t>d) Regola la previdenza sociale per i lavoratori</a:t>
            </a:r>
          </a:p>
          <a:p>
            <a:pPr>
              <a:lnSpc>
                <a:spcPct val="107000"/>
              </a:lnSpc>
              <a:spcAft>
                <a:spcPts val="800"/>
              </a:spcAft>
            </a:pPr>
            <a:endParaRPr lang="it-IT"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endParaRPr sz="2000" dirty="0"/>
          </a:p>
          <a:p>
            <a:pPr algn="just"/>
            <a:endParaRPr sz="2000" dirty="0"/>
          </a:p>
        </p:txBody>
      </p:sp>
    </p:spTree>
    <p:extLst>
      <p:ext uri="{BB962C8B-B14F-4D97-AF65-F5344CB8AC3E}">
        <p14:creationId xmlns:p14="http://schemas.microsoft.com/office/powerpoint/2010/main" val="2345252987"/>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568A527-C073-6087-A9C6-C28FF6DEA454}"/>
            </a:ext>
          </a:extLst>
        </p:cNvPr>
        <p:cNvGrpSpPr/>
        <p:nvPr/>
      </p:nvGrpSpPr>
      <p:grpSpPr>
        <a:xfrm>
          <a:off x="0" y="0"/>
          <a:ext cx="0" cy="0"/>
          <a:chOff x="0" y="0"/>
          <a:chExt cx="0" cy="0"/>
        </a:xfrm>
      </p:grpSpPr>
      <p:sp>
        <p:nvSpPr>
          <p:cNvPr id="8" name="object 2">
            <a:extLst>
              <a:ext uri="{FF2B5EF4-FFF2-40B4-BE49-F238E27FC236}">
                <a16:creationId xmlns:a16="http://schemas.microsoft.com/office/drawing/2014/main" id="{219097C7-F1E4-F1DA-F8ED-FBEF3692AB7A}"/>
              </a:ext>
            </a:extLst>
          </p:cNvPr>
          <p:cNvSpPr txBox="1">
            <a:spLocks noGrp="1"/>
          </p:cNvSpPr>
          <p:nvPr>
            <p:ph type="title"/>
          </p:nvPr>
        </p:nvSpPr>
        <p:spPr>
          <a:xfrm>
            <a:off x="2246376" y="396241"/>
            <a:ext cx="8042176" cy="504071"/>
          </a:xfrm>
          <a:prstGeom prst="rect">
            <a:avLst/>
          </a:prstGeom>
        </p:spPr>
        <p:txBody>
          <a:bodyPr vert="horz" wrap="square" lIns="0" tIns="11516" rIns="0" bIns="0" rtlCol="0" anchor="ctr">
            <a:spAutoFit/>
          </a:bodyPr>
          <a:lstStyle/>
          <a:p>
            <a:pPr marL="11516" marR="4607" indent="213628" algn="ctr">
              <a:lnSpc>
                <a:spcPct val="100000"/>
              </a:lnSpc>
              <a:spcBef>
                <a:spcPts val="91"/>
              </a:spcBef>
            </a:pPr>
            <a:r>
              <a:rPr lang="it-IT" sz="3200" b="1" spc="9" dirty="0">
                <a:solidFill>
                  <a:srgbClr val="C00000"/>
                </a:solidFill>
                <a:latin typeface="+mn-lt"/>
              </a:rPr>
              <a:t>TEST</a:t>
            </a:r>
            <a:endParaRPr sz="3200" b="1" spc="9" dirty="0">
              <a:solidFill>
                <a:srgbClr val="C00000"/>
              </a:solidFill>
              <a:latin typeface="+mn-lt"/>
            </a:endParaRPr>
          </a:p>
        </p:txBody>
      </p:sp>
      <p:sp>
        <p:nvSpPr>
          <p:cNvPr id="11" name="CasellaDiTesto 10">
            <a:extLst>
              <a:ext uri="{FF2B5EF4-FFF2-40B4-BE49-F238E27FC236}">
                <a16:creationId xmlns:a16="http://schemas.microsoft.com/office/drawing/2014/main" id="{709289B1-EF51-2EEB-ABD8-F668B62B1568}"/>
              </a:ext>
            </a:extLst>
          </p:cNvPr>
          <p:cNvSpPr txBox="1"/>
          <p:nvPr/>
        </p:nvSpPr>
        <p:spPr>
          <a:xfrm>
            <a:off x="2190764" y="1072896"/>
            <a:ext cx="8153400" cy="6065250"/>
          </a:xfrm>
          <a:prstGeom prst="rect">
            <a:avLst/>
          </a:prstGeom>
          <a:noFill/>
        </p:spPr>
        <p:txBody>
          <a:bodyPr wrap="square" rtlCol="0">
            <a:spAutoFit/>
          </a:bodyPr>
          <a:lstStyle/>
          <a:p>
            <a:pPr>
              <a:lnSpc>
                <a:spcPct val="107000"/>
              </a:lnSpc>
              <a:spcAft>
                <a:spcPts val="800"/>
              </a:spcAft>
            </a:pPr>
            <a:r>
              <a:rPr lang="it-IT" sz="1800" b="1" kern="100" dirty="0">
                <a:effectLst/>
                <a:latin typeface="Calibri" panose="020F0502020204030204" pitchFamily="34" charset="0"/>
                <a:ea typeface="Calibri" panose="020F0502020204030204" pitchFamily="34" charset="0"/>
                <a:cs typeface="Times New Roman" panose="02020603050405020304" pitchFamily="18" charset="0"/>
              </a:rPr>
              <a:t>14. Chi può indire uno sciopero nel pubblico impiego?</a:t>
            </a:r>
            <a:endParaRPr lang="it-IT"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it-IT" sz="1800" kern="100" dirty="0">
                <a:effectLst/>
                <a:latin typeface="Calibri" panose="020F0502020204030204" pitchFamily="34" charset="0"/>
                <a:ea typeface="Calibri" panose="020F0502020204030204" pitchFamily="34" charset="0"/>
                <a:cs typeface="Times New Roman" panose="02020603050405020304" pitchFamily="18" charset="0"/>
              </a:rPr>
              <a:t>a) Solo i sindacati rappresentativi a livello nazionale</a:t>
            </a:r>
            <a:br>
              <a:rPr lang="it-IT" sz="1800" kern="100" dirty="0">
                <a:effectLst/>
                <a:latin typeface="Calibri" panose="020F0502020204030204" pitchFamily="34" charset="0"/>
                <a:ea typeface="Calibri" panose="020F0502020204030204" pitchFamily="34" charset="0"/>
                <a:cs typeface="Times New Roman" panose="02020603050405020304" pitchFamily="18" charset="0"/>
              </a:rPr>
            </a:br>
            <a:r>
              <a:rPr lang="it-IT" sz="1800" kern="100" dirty="0">
                <a:effectLst/>
                <a:latin typeface="Calibri" panose="020F0502020204030204" pitchFamily="34" charset="0"/>
                <a:ea typeface="Calibri" panose="020F0502020204030204" pitchFamily="34" charset="0"/>
                <a:cs typeface="Times New Roman" panose="02020603050405020304" pitchFamily="18" charset="0"/>
              </a:rPr>
              <a:t>b) Qualsiasi lavoratore del settore pubblico</a:t>
            </a:r>
            <a:br>
              <a:rPr lang="it-IT" sz="1800" kern="100" dirty="0">
                <a:effectLst/>
                <a:latin typeface="Calibri" panose="020F0502020204030204" pitchFamily="34" charset="0"/>
                <a:ea typeface="Calibri" panose="020F0502020204030204" pitchFamily="34" charset="0"/>
                <a:cs typeface="Times New Roman" panose="02020603050405020304" pitchFamily="18" charset="0"/>
              </a:rPr>
            </a:br>
            <a:r>
              <a:rPr lang="it-IT" sz="1800" kern="100" dirty="0">
                <a:effectLst/>
                <a:latin typeface="Calibri" panose="020F0502020204030204" pitchFamily="34" charset="0"/>
                <a:ea typeface="Calibri" panose="020F0502020204030204" pitchFamily="34" charset="0"/>
                <a:cs typeface="Times New Roman" panose="02020603050405020304" pitchFamily="18" charset="0"/>
              </a:rPr>
              <a:t>c) Solo i dirigenti pubblici</a:t>
            </a:r>
            <a:br>
              <a:rPr lang="it-IT" sz="1800" kern="100" dirty="0">
                <a:effectLst/>
                <a:latin typeface="Calibri" panose="020F0502020204030204" pitchFamily="34" charset="0"/>
                <a:ea typeface="Calibri" panose="020F0502020204030204" pitchFamily="34" charset="0"/>
                <a:cs typeface="Times New Roman" panose="02020603050405020304" pitchFamily="18" charset="0"/>
              </a:rPr>
            </a:br>
            <a:r>
              <a:rPr lang="it-IT" sz="1800" kern="100" dirty="0">
                <a:effectLst/>
                <a:latin typeface="Calibri" panose="020F0502020204030204" pitchFamily="34" charset="0"/>
                <a:ea typeface="Calibri" panose="020F0502020204030204" pitchFamily="34" charset="0"/>
                <a:cs typeface="Times New Roman" panose="02020603050405020304" pitchFamily="18" charset="0"/>
              </a:rPr>
              <a:t>d) I lavoratori che non sono iscritti a un sindacato</a:t>
            </a:r>
          </a:p>
          <a:p>
            <a:pPr>
              <a:lnSpc>
                <a:spcPct val="107000"/>
              </a:lnSpc>
              <a:spcAft>
                <a:spcPts val="800"/>
              </a:spcAft>
            </a:pPr>
            <a:r>
              <a:rPr lang="it-IT" sz="1800" b="1" kern="100" dirty="0">
                <a:effectLst/>
                <a:latin typeface="Calibri" panose="020F0502020204030204" pitchFamily="34" charset="0"/>
                <a:ea typeface="Calibri" panose="020F0502020204030204" pitchFamily="34" charset="0"/>
                <a:cs typeface="Times New Roman" panose="02020603050405020304" pitchFamily="18" charset="0"/>
              </a:rPr>
              <a:t>15. Qual è la condizione per lo sciopero nel pubblico impiego secondo la legge?</a:t>
            </a:r>
            <a:endParaRPr lang="it-IT"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it-IT" sz="1800" kern="100" dirty="0">
                <a:effectLst/>
                <a:latin typeface="Calibri" panose="020F0502020204030204" pitchFamily="34" charset="0"/>
                <a:ea typeface="Calibri" panose="020F0502020204030204" pitchFamily="34" charset="0"/>
                <a:cs typeface="Times New Roman" panose="02020603050405020304" pitchFamily="18" charset="0"/>
              </a:rPr>
              <a:t>a) Deve essere indetto da un sindacato non rappresentativo</a:t>
            </a:r>
            <a:br>
              <a:rPr lang="it-IT" sz="1800" kern="100" dirty="0">
                <a:effectLst/>
                <a:latin typeface="Calibri" panose="020F0502020204030204" pitchFamily="34" charset="0"/>
                <a:ea typeface="Calibri" panose="020F0502020204030204" pitchFamily="34" charset="0"/>
                <a:cs typeface="Times New Roman" panose="02020603050405020304" pitchFamily="18" charset="0"/>
              </a:rPr>
            </a:br>
            <a:r>
              <a:rPr lang="it-IT" sz="1800" kern="100" dirty="0">
                <a:effectLst/>
                <a:latin typeface="Calibri" panose="020F0502020204030204" pitchFamily="34" charset="0"/>
                <a:ea typeface="Calibri" panose="020F0502020204030204" pitchFamily="34" charset="0"/>
                <a:cs typeface="Times New Roman" panose="02020603050405020304" pitchFamily="18" charset="0"/>
              </a:rPr>
              <a:t>b) Deve essere preventivamente autorizzato dal datore di lavoro</a:t>
            </a:r>
            <a:br>
              <a:rPr lang="it-IT" sz="1800" kern="100" dirty="0">
                <a:effectLst/>
                <a:latin typeface="Calibri" panose="020F0502020204030204" pitchFamily="34" charset="0"/>
                <a:ea typeface="Calibri" panose="020F0502020204030204" pitchFamily="34" charset="0"/>
                <a:cs typeface="Times New Roman" panose="02020603050405020304" pitchFamily="18" charset="0"/>
              </a:rPr>
            </a:br>
            <a:r>
              <a:rPr lang="it-IT" sz="1800" kern="100" dirty="0">
                <a:effectLst/>
                <a:latin typeface="Calibri" panose="020F0502020204030204" pitchFamily="34" charset="0"/>
                <a:ea typeface="Calibri" panose="020F0502020204030204" pitchFamily="34" charset="0"/>
                <a:cs typeface="Times New Roman" panose="02020603050405020304" pitchFamily="18" charset="0"/>
              </a:rPr>
              <a:t>c) Deve essere indetto almeno 15 giorni prima della data stabilita</a:t>
            </a:r>
            <a:br>
              <a:rPr lang="it-IT" sz="1800" kern="100" dirty="0">
                <a:effectLst/>
                <a:latin typeface="Calibri" panose="020F0502020204030204" pitchFamily="34" charset="0"/>
                <a:ea typeface="Calibri" panose="020F0502020204030204" pitchFamily="34" charset="0"/>
                <a:cs typeface="Times New Roman" panose="02020603050405020304" pitchFamily="18" charset="0"/>
              </a:rPr>
            </a:br>
            <a:r>
              <a:rPr lang="it-IT" sz="1800" kern="100" dirty="0">
                <a:effectLst/>
                <a:latin typeface="Calibri" panose="020F0502020204030204" pitchFamily="34" charset="0"/>
                <a:ea typeface="Calibri" panose="020F0502020204030204" pitchFamily="34" charset="0"/>
                <a:cs typeface="Times New Roman" panose="02020603050405020304" pitchFamily="18" charset="0"/>
              </a:rPr>
              <a:t>d) Non esistono limiti temporali per la sua indizione</a:t>
            </a:r>
          </a:p>
          <a:p>
            <a:pPr>
              <a:lnSpc>
                <a:spcPct val="107000"/>
              </a:lnSpc>
              <a:spcAft>
                <a:spcPts val="800"/>
              </a:spcAft>
            </a:pPr>
            <a:r>
              <a:rPr lang="it-IT" sz="1800" b="1" kern="100" dirty="0">
                <a:effectLst/>
                <a:latin typeface="Calibri" panose="020F0502020204030204" pitchFamily="34" charset="0"/>
                <a:ea typeface="Calibri" panose="020F0502020204030204" pitchFamily="34" charset="0"/>
                <a:cs typeface="Times New Roman" panose="02020603050405020304" pitchFamily="18" charset="0"/>
              </a:rPr>
              <a:t>16. Che cosa prevede la contrattazione collettiva integrativa?</a:t>
            </a:r>
            <a:endParaRPr lang="it-IT"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it-IT" sz="1800" kern="100" dirty="0">
                <a:effectLst/>
                <a:latin typeface="Calibri" panose="020F0502020204030204" pitchFamily="34" charset="0"/>
                <a:ea typeface="Calibri" panose="020F0502020204030204" pitchFamily="34" charset="0"/>
                <a:cs typeface="Times New Roman" panose="02020603050405020304" pitchFamily="18" charset="0"/>
              </a:rPr>
              <a:t>a) Regole generali per tutti i settori pubblici</a:t>
            </a:r>
            <a:br>
              <a:rPr lang="it-IT" sz="1800" kern="100" dirty="0">
                <a:effectLst/>
                <a:latin typeface="Calibri" panose="020F0502020204030204" pitchFamily="34" charset="0"/>
                <a:ea typeface="Calibri" panose="020F0502020204030204" pitchFamily="34" charset="0"/>
                <a:cs typeface="Times New Roman" panose="02020603050405020304" pitchFamily="18" charset="0"/>
              </a:rPr>
            </a:br>
            <a:r>
              <a:rPr lang="it-IT" sz="1800" kern="100" dirty="0">
                <a:effectLst/>
                <a:latin typeface="Calibri" panose="020F0502020204030204" pitchFamily="34" charset="0"/>
                <a:ea typeface="Calibri" panose="020F0502020204030204" pitchFamily="34" charset="0"/>
                <a:cs typeface="Times New Roman" panose="02020603050405020304" pitchFamily="18" charset="0"/>
              </a:rPr>
              <a:t>b) Modifiche alle disposizioni della contrattazione collettiva nazionale per esigenze locali o specifiche</a:t>
            </a:r>
            <a:br>
              <a:rPr lang="it-IT" sz="1800" kern="100" dirty="0">
                <a:effectLst/>
                <a:latin typeface="Calibri" panose="020F0502020204030204" pitchFamily="34" charset="0"/>
                <a:ea typeface="Calibri" panose="020F0502020204030204" pitchFamily="34" charset="0"/>
                <a:cs typeface="Times New Roman" panose="02020603050405020304" pitchFamily="18" charset="0"/>
              </a:rPr>
            </a:br>
            <a:r>
              <a:rPr lang="it-IT" sz="1800" kern="100" dirty="0">
                <a:effectLst/>
                <a:latin typeface="Calibri" panose="020F0502020204030204" pitchFamily="34" charset="0"/>
                <a:ea typeface="Calibri" panose="020F0502020204030204" pitchFamily="34" charset="0"/>
                <a:cs typeface="Times New Roman" panose="02020603050405020304" pitchFamily="18" charset="0"/>
              </a:rPr>
              <a:t>c) La distribuzione dei fondi alle amministrazioni pubbliche</a:t>
            </a:r>
            <a:br>
              <a:rPr lang="it-IT" sz="1800" kern="100" dirty="0">
                <a:effectLst/>
                <a:latin typeface="Calibri" panose="020F0502020204030204" pitchFamily="34" charset="0"/>
                <a:ea typeface="Calibri" panose="020F0502020204030204" pitchFamily="34" charset="0"/>
                <a:cs typeface="Times New Roman" panose="02020603050405020304" pitchFamily="18" charset="0"/>
              </a:rPr>
            </a:br>
            <a:r>
              <a:rPr lang="it-IT" sz="1800" kern="100" dirty="0">
                <a:effectLst/>
                <a:latin typeface="Calibri" panose="020F0502020204030204" pitchFamily="34" charset="0"/>
                <a:ea typeface="Calibri" panose="020F0502020204030204" pitchFamily="34" charset="0"/>
                <a:cs typeface="Times New Roman" panose="02020603050405020304" pitchFamily="18" charset="0"/>
              </a:rPr>
              <a:t>d) Le assunzioni e le promozioni dei dipendenti</a:t>
            </a:r>
          </a:p>
          <a:p>
            <a:pPr algn="just"/>
            <a:endParaRPr sz="2000" dirty="0"/>
          </a:p>
          <a:p>
            <a:pPr algn="just"/>
            <a:endParaRPr sz="2000" dirty="0"/>
          </a:p>
        </p:txBody>
      </p:sp>
    </p:spTree>
    <p:extLst>
      <p:ext uri="{BB962C8B-B14F-4D97-AF65-F5344CB8AC3E}">
        <p14:creationId xmlns:p14="http://schemas.microsoft.com/office/powerpoint/2010/main" val="1467130437"/>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31B1B5-ABD2-A0BE-1EED-E861A6F54ACC}"/>
            </a:ext>
          </a:extLst>
        </p:cNvPr>
        <p:cNvGrpSpPr/>
        <p:nvPr/>
      </p:nvGrpSpPr>
      <p:grpSpPr>
        <a:xfrm>
          <a:off x="0" y="0"/>
          <a:ext cx="0" cy="0"/>
          <a:chOff x="0" y="0"/>
          <a:chExt cx="0" cy="0"/>
        </a:xfrm>
      </p:grpSpPr>
      <p:sp>
        <p:nvSpPr>
          <p:cNvPr id="8" name="object 2">
            <a:extLst>
              <a:ext uri="{FF2B5EF4-FFF2-40B4-BE49-F238E27FC236}">
                <a16:creationId xmlns:a16="http://schemas.microsoft.com/office/drawing/2014/main" id="{D967E3CA-3EA7-1B61-B505-50E1353DBA03}"/>
              </a:ext>
            </a:extLst>
          </p:cNvPr>
          <p:cNvSpPr txBox="1">
            <a:spLocks noGrp="1"/>
          </p:cNvSpPr>
          <p:nvPr>
            <p:ph type="title"/>
          </p:nvPr>
        </p:nvSpPr>
        <p:spPr>
          <a:xfrm>
            <a:off x="2246376" y="396241"/>
            <a:ext cx="8042176" cy="504071"/>
          </a:xfrm>
          <a:prstGeom prst="rect">
            <a:avLst/>
          </a:prstGeom>
        </p:spPr>
        <p:txBody>
          <a:bodyPr vert="horz" wrap="square" lIns="0" tIns="11516" rIns="0" bIns="0" rtlCol="0" anchor="ctr">
            <a:spAutoFit/>
          </a:bodyPr>
          <a:lstStyle/>
          <a:p>
            <a:pPr marL="11516" marR="4607" indent="213628" algn="ctr">
              <a:lnSpc>
                <a:spcPct val="100000"/>
              </a:lnSpc>
              <a:spcBef>
                <a:spcPts val="91"/>
              </a:spcBef>
            </a:pPr>
            <a:r>
              <a:rPr lang="it-IT" sz="3200" b="1" spc="9" dirty="0">
                <a:solidFill>
                  <a:srgbClr val="C00000"/>
                </a:solidFill>
                <a:latin typeface="+mn-lt"/>
              </a:rPr>
              <a:t>TEST</a:t>
            </a:r>
            <a:endParaRPr sz="3200" b="1" spc="9" dirty="0">
              <a:solidFill>
                <a:srgbClr val="C00000"/>
              </a:solidFill>
              <a:latin typeface="+mn-lt"/>
            </a:endParaRPr>
          </a:p>
        </p:txBody>
      </p:sp>
      <p:sp>
        <p:nvSpPr>
          <p:cNvPr id="11" name="CasellaDiTesto 10">
            <a:extLst>
              <a:ext uri="{FF2B5EF4-FFF2-40B4-BE49-F238E27FC236}">
                <a16:creationId xmlns:a16="http://schemas.microsoft.com/office/drawing/2014/main" id="{B650BA48-EDB4-40E6-2744-780975A71CDE}"/>
              </a:ext>
            </a:extLst>
          </p:cNvPr>
          <p:cNvSpPr txBox="1"/>
          <p:nvPr/>
        </p:nvSpPr>
        <p:spPr>
          <a:xfrm>
            <a:off x="2190764" y="1072896"/>
            <a:ext cx="8153400" cy="6065250"/>
          </a:xfrm>
          <a:prstGeom prst="rect">
            <a:avLst/>
          </a:prstGeom>
          <a:noFill/>
        </p:spPr>
        <p:txBody>
          <a:bodyPr wrap="square" rtlCol="0">
            <a:spAutoFit/>
          </a:bodyPr>
          <a:lstStyle/>
          <a:p>
            <a:pPr>
              <a:lnSpc>
                <a:spcPct val="107000"/>
              </a:lnSpc>
              <a:spcAft>
                <a:spcPts val="800"/>
              </a:spcAft>
            </a:pPr>
            <a:r>
              <a:rPr lang="it-IT" sz="1800" b="1" kern="100" dirty="0">
                <a:effectLst/>
                <a:latin typeface="Calibri" panose="020F0502020204030204" pitchFamily="34" charset="0"/>
                <a:ea typeface="Calibri" panose="020F0502020204030204" pitchFamily="34" charset="0"/>
                <a:cs typeface="Times New Roman" panose="02020603050405020304" pitchFamily="18" charset="0"/>
              </a:rPr>
              <a:t>14. Chi può indire uno sciopero nel pubblico impiego?</a:t>
            </a:r>
            <a:endParaRPr lang="it-IT"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it-IT" sz="1800" kern="100"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a) Solo i sindacati rappresentativi a livello nazionale</a:t>
            </a:r>
            <a:br>
              <a:rPr lang="it-IT" sz="1800" kern="100" dirty="0">
                <a:effectLst/>
                <a:latin typeface="Calibri" panose="020F0502020204030204" pitchFamily="34" charset="0"/>
                <a:ea typeface="Calibri" panose="020F0502020204030204" pitchFamily="34" charset="0"/>
                <a:cs typeface="Times New Roman" panose="02020603050405020304" pitchFamily="18" charset="0"/>
              </a:rPr>
            </a:br>
            <a:r>
              <a:rPr lang="it-IT" sz="1800" kern="100" dirty="0">
                <a:effectLst/>
                <a:latin typeface="Calibri" panose="020F0502020204030204" pitchFamily="34" charset="0"/>
                <a:ea typeface="Calibri" panose="020F0502020204030204" pitchFamily="34" charset="0"/>
                <a:cs typeface="Times New Roman" panose="02020603050405020304" pitchFamily="18" charset="0"/>
              </a:rPr>
              <a:t>b) Qualsiasi lavoratore del settore pubblico</a:t>
            </a:r>
            <a:br>
              <a:rPr lang="it-IT" sz="1800" kern="100" dirty="0">
                <a:effectLst/>
                <a:latin typeface="Calibri" panose="020F0502020204030204" pitchFamily="34" charset="0"/>
                <a:ea typeface="Calibri" panose="020F0502020204030204" pitchFamily="34" charset="0"/>
                <a:cs typeface="Times New Roman" panose="02020603050405020304" pitchFamily="18" charset="0"/>
              </a:rPr>
            </a:br>
            <a:r>
              <a:rPr lang="it-IT" sz="1800" kern="100" dirty="0">
                <a:effectLst/>
                <a:latin typeface="Calibri" panose="020F0502020204030204" pitchFamily="34" charset="0"/>
                <a:ea typeface="Calibri" panose="020F0502020204030204" pitchFamily="34" charset="0"/>
                <a:cs typeface="Times New Roman" panose="02020603050405020304" pitchFamily="18" charset="0"/>
              </a:rPr>
              <a:t>c) Solo i dirigenti pubblici</a:t>
            </a:r>
            <a:br>
              <a:rPr lang="it-IT" sz="1800" kern="100" dirty="0">
                <a:effectLst/>
                <a:latin typeface="Calibri" panose="020F0502020204030204" pitchFamily="34" charset="0"/>
                <a:ea typeface="Calibri" panose="020F0502020204030204" pitchFamily="34" charset="0"/>
                <a:cs typeface="Times New Roman" panose="02020603050405020304" pitchFamily="18" charset="0"/>
              </a:rPr>
            </a:br>
            <a:r>
              <a:rPr lang="it-IT" sz="1800" kern="100" dirty="0">
                <a:effectLst/>
                <a:latin typeface="Calibri" panose="020F0502020204030204" pitchFamily="34" charset="0"/>
                <a:ea typeface="Calibri" panose="020F0502020204030204" pitchFamily="34" charset="0"/>
                <a:cs typeface="Times New Roman" panose="02020603050405020304" pitchFamily="18" charset="0"/>
              </a:rPr>
              <a:t>d) I lavoratori che non sono iscritti a un sindacato</a:t>
            </a:r>
          </a:p>
          <a:p>
            <a:pPr>
              <a:lnSpc>
                <a:spcPct val="107000"/>
              </a:lnSpc>
              <a:spcAft>
                <a:spcPts val="800"/>
              </a:spcAft>
            </a:pPr>
            <a:r>
              <a:rPr lang="it-IT" sz="1800" b="1" kern="100" dirty="0">
                <a:effectLst/>
                <a:latin typeface="Calibri" panose="020F0502020204030204" pitchFamily="34" charset="0"/>
                <a:ea typeface="Calibri" panose="020F0502020204030204" pitchFamily="34" charset="0"/>
                <a:cs typeface="Times New Roman" panose="02020603050405020304" pitchFamily="18" charset="0"/>
              </a:rPr>
              <a:t>15. Qual è la condizione per lo sciopero nel pubblico impiego secondo la legge?</a:t>
            </a:r>
            <a:endParaRPr lang="it-IT"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it-IT" sz="1800" kern="100" dirty="0">
                <a:effectLst/>
                <a:latin typeface="Calibri" panose="020F0502020204030204" pitchFamily="34" charset="0"/>
                <a:ea typeface="Calibri" panose="020F0502020204030204" pitchFamily="34" charset="0"/>
                <a:cs typeface="Times New Roman" panose="02020603050405020304" pitchFamily="18" charset="0"/>
              </a:rPr>
              <a:t>a) Deve essere indetto da un sindacato non rappresentativo</a:t>
            </a:r>
            <a:br>
              <a:rPr lang="it-IT" sz="1800" kern="100" dirty="0">
                <a:effectLst/>
                <a:latin typeface="Calibri" panose="020F0502020204030204" pitchFamily="34" charset="0"/>
                <a:ea typeface="Calibri" panose="020F0502020204030204" pitchFamily="34" charset="0"/>
                <a:cs typeface="Times New Roman" panose="02020603050405020304" pitchFamily="18" charset="0"/>
              </a:rPr>
            </a:br>
            <a:r>
              <a:rPr lang="it-IT" sz="1800" kern="100" dirty="0">
                <a:effectLst/>
                <a:latin typeface="Calibri" panose="020F0502020204030204" pitchFamily="34" charset="0"/>
                <a:ea typeface="Calibri" panose="020F0502020204030204" pitchFamily="34" charset="0"/>
                <a:cs typeface="Times New Roman" panose="02020603050405020304" pitchFamily="18" charset="0"/>
              </a:rPr>
              <a:t>b) Deve essere preventivamente autorizzato dal datore di lavoro</a:t>
            </a:r>
            <a:br>
              <a:rPr lang="it-IT" sz="1800" kern="100" dirty="0">
                <a:effectLst/>
                <a:latin typeface="Calibri" panose="020F0502020204030204" pitchFamily="34" charset="0"/>
                <a:ea typeface="Calibri" panose="020F0502020204030204" pitchFamily="34" charset="0"/>
                <a:cs typeface="Times New Roman" panose="02020603050405020304" pitchFamily="18" charset="0"/>
              </a:rPr>
            </a:br>
            <a:r>
              <a:rPr lang="it-IT" sz="1800" kern="100"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c) Deve essere indetto almeno 15 giorni prima della data stabilita</a:t>
            </a:r>
            <a:br>
              <a:rPr lang="it-IT" sz="1800" kern="100" dirty="0">
                <a:effectLst/>
                <a:latin typeface="Calibri" panose="020F0502020204030204" pitchFamily="34" charset="0"/>
                <a:ea typeface="Calibri" panose="020F0502020204030204" pitchFamily="34" charset="0"/>
                <a:cs typeface="Times New Roman" panose="02020603050405020304" pitchFamily="18" charset="0"/>
              </a:rPr>
            </a:br>
            <a:r>
              <a:rPr lang="it-IT" sz="1800" kern="100" dirty="0">
                <a:effectLst/>
                <a:latin typeface="Calibri" panose="020F0502020204030204" pitchFamily="34" charset="0"/>
                <a:ea typeface="Calibri" panose="020F0502020204030204" pitchFamily="34" charset="0"/>
                <a:cs typeface="Times New Roman" panose="02020603050405020304" pitchFamily="18" charset="0"/>
              </a:rPr>
              <a:t>d) Non esistono limiti temporali per la sua indizione</a:t>
            </a:r>
          </a:p>
          <a:p>
            <a:pPr>
              <a:lnSpc>
                <a:spcPct val="107000"/>
              </a:lnSpc>
              <a:spcAft>
                <a:spcPts val="800"/>
              </a:spcAft>
            </a:pPr>
            <a:r>
              <a:rPr lang="it-IT" sz="1800" b="1" kern="100" dirty="0">
                <a:effectLst/>
                <a:latin typeface="Calibri" panose="020F0502020204030204" pitchFamily="34" charset="0"/>
                <a:ea typeface="Calibri" panose="020F0502020204030204" pitchFamily="34" charset="0"/>
                <a:cs typeface="Times New Roman" panose="02020603050405020304" pitchFamily="18" charset="0"/>
              </a:rPr>
              <a:t>16. Che cosa prevede la contrattazione collettiva integrativa?</a:t>
            </a:r>
            <a:endParaRPr lang="it-IT"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it-IT" sz="1800" kern="100" dirty="0">
                <a:effectLst/>
                <a:latin typeface="Calibri" panose="020F0502020204030204" pitchFamily="34" charset="0"/>
                <a:ea typeface="Calibri" panose="020F0502020204030204" pitchFamily="34" charset="0"/>
                <a:cs typeface="Times New Roman" panose="02020603050405020304" pitchFamily="18" charset="0"/>
              </a:rPr>
              <a:t>a) Regole generali per tutti i settori pubblici</a:t>
            </a:r>
            <a:br>
              <a:rPr lang="it-IT" sz="1800" kern="100" dirty="0">
                <a:effectLst/>
                <a:latin typeface="Calibri" panose="020F0502020204030204" pitchFamily="34" charset="0"/>
                <a:ea typeface="Calibri" panose="020F0502020204030204" pitchFamily="34" charset="0"/>
                <a:cs typeface="Times New Roman" panose="02020603050405020304" pitchFamily="18" charset="0"/>
              </a:rPr>
            </a:br>
            <a:r>
              <a:rPr lang="it-IT" sz="1800" kern="100"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b) Modifiche alle disposizioni della contrattazione collettiva nazionale per esigenze locali o specifiche</a:t>
            </a:r>
            <a:br>
              <a:rPr lang="it-IT" sz="1800" kern="100" dirty="0">
                <a:effectLst/>
                <a:latin typeface="Calibri" panose="020F0502020204030204" pitchFamily="34" charset="0"/>
                <a:ea typeface="Calibri" panose="020F0502020204030204" pitchFamily="34" charset="0"/>
                <a:cs typeface="Times New Roman" panose="02020603050405020304" pitchFamily="18" charset="0"/>
              </a:rPr>
            </a:br>
            <a:r>
              <a:rPr lang="it-IT" sz="1800" kern="100" dirty="0">
                <a:effectLst/>
                <a:latin typeface="Calibri" panose="020F0502020204030204" pitchFamily="34" charset="0"/>
                <a:ea typeface="Calibri" panose="020F0502020204030204" pitchFamily="34" charset="0"/>
                <a:cs typeface="Times New Roman" panose="02020603050405020304" pitchFamily="18" charset="0"/>
              </a:rPr>
              <a:t>c) La distribuzione dei fondi alle amministrazioni pubbliche</a:t>
            </a:r>
            <a:br>
              <a:rPr lang="it-IT" sz="1800" kern="100" dirty="0">
                <a:effectLst/>
                <a:latin typeface="Calibri" panose="020F0502020204030204" pitchFamily="34" charset="0"/>
                <a:ea typeface="Calibri" panose="020F0502020204030204" pitchFamily="34" charset="0"/>
                <a:cs typeface="Times New Roman" panose="02020603050405020304" pitchFamily="18" charset="0"/>
              </a:rPr>
            </a:br>
            <a:r>
              <a:rPr lang="it-IT" sz="1800" kern="100" dirty="0">
                <a:effectLst/>
                <a:latin typeface="Calibri" panose="020F0502020204030204" pitchFamily="34" charset="0"/>
                <a:ea typeface="Calibri" panose="020F0502020204030204" pitchFamily="34" charset="0"/>
                <a:cs typeface="Times New Roman" panose="02020603050405020304" pitchFamily="18" charset="0"/>
              </a:rPr>
              <a:t>d) Le assunzioni e le promozioni dei dipendenti</a:t>
            </a:r>
          </a:p>
          <a:p>
            <a:pPr algn="just"/>
            <a:endParaRPr sz="2000" dirty="0"/>
          </a:p>
          <a:p>
            <a:pPr algn="just"/>
            <a:endParaRPr sz="2000" dirty="0"/>
          </a:p>
        </p:txBody>
      </p:sp>
    </p:spTree>
    <p:extLst>
      <p:ext uri="{BB962C8B-B14F-4D97-AF65-F5344CB8AC3E}">
        <p14:creationId xmlns:p14="http://schemas.microsoft.com/office/powerpoint/2010/main" val="3198041751"/>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object 2"/>
          <p:cNvSpPr txBox="1">
            <a:spLocks noGrp="1"/>
          </p:cNvSpPr>
          <p:nvPr>
            <p:ph type="title"/>
          </p:nvPr>
        </p:nvSpPr>
        <p:spPr>
          <a:xfrm>
            <a:off x="2036812" y="777360"/>
            <a:ext cx="8042176" cy="1365845"/>
          </a:xfrm>
          <a:prstGeom prst="rect">
            <a:avLst/>
          </a:prstGeom>
        </p:spPr>
        <p:txBody>
          <a:bodyPr vert="horz" wrap="square" lIns="0" tIns="11516" rIns="0" bIns="0" rtlCol="0" anchor="ctr">
            <a:spAutoFit/>
          </a:bodyPr>
          <a:lstStyle/>
          <a:p>
            <a:pPr marL="11516" marR="4607" indent="213628" algn="ctr">
              <a:lnSpc>
                <a:spcPct val="100000"/>
              </a:lnSpc>
              <a:spcBef>
                <a:spcPts val="91"/>
              </a:spcBef>
            </a:pPr>
            <a:r>
              <a:rPr lang="it-IT" spc="9" dirty="0">
                <a:solidFill>
                  <a:srgbClr val="C00000"/>
                </a:solidFill>
                <a:latin typeface="+mn-lt"/>
              </a:rPr>
              <a:t>L’ACCESSO AI PUBBLICI UFFICI E ORGANIZZAZIONE DEGLI UFFICI</a:t>
            </a:r>
            <a:endParaRPr sz="3200" b="1" spc="9" dirty="0">
              <a:solidFill>
                <a:srgbClr val="C00000"/>
              </a:solidFill>
              <a:latin typeface="+mn-lt"/>
            </a:endParaRPr>
          </a:p>
        </p:txBody>
      </p:sp>
      <p:sp>
        <p:nvSpPr>
          <p:cNvPr id="11" name="CasellaDiTesto 10"/>
          <p:cNvSpPr txBox="1"/>
          <p:nvPr/>
        </p:nvSpPr>
        <p:spPr>
          <a:xfrm>
            <a:off x="1981200" y="2438401"/>
            <a:ext cx="8153400" cy="3477875"/>
          </a:xfrm>
          <a:prstGeom prst="rect">
            <a:avLst/>
          </a:prstGeom>
          <a:noFill/>
        </p:spPr>
        <p:txBody>
          <a:bodyPr wrap="square" rtlCol="0">
            <a:spAutoFit/>
          </a:bodyPr>
          <a:lstStyle/>
          <a:p>
            <a:pPr algn="just"/>
            <a:r>
              <a:rPr lang="it-IT" sz="2000" dirty="0"/>
              <a:t>L’accesso al pubblico impiego è regolato </a:t>
            </a:r>
            <a:r>
              <a:rPr lang="it-IT" sz="2000" b="1" dirty="0"/>
              <a:t>dall’articolo 97 della Costituzione</a:t>
            </a:r>
            <a:r>
              <a:rPr lang="it-IT" sz="2000" dirty="0"/>
              <a:t>, il quale stabilisce che nelle pubbliche amministrazioni si accede mediante concorso, salvo i casi stabiliti dalla legge. </a:t>
            </a:r>
          </a:p>
          <a:p>
            <a:pPr algn="just"/>
            <a:r>
              <a:rPr lang="it-IT" sz="2000" dirty="0"/>
              <a:t>Tale principio viene ribadito nel </a:t>
            </a:r>
            <a:r>
              <a:rPr lang="it-IT" sz="2000" b="1" dirty="0"/>
              <a:t>decreto legislativo 30 marzo 2001 n. 165 </a:t>
            </a:r>
            <a:r>
              <a:rPr lang="it-IT" sz="2000" dirty="0"/>
              <a:t>ed, in particolare, </a:t>
            </a:r>
            <a:r>
              <a:rPr lang="it-IT" sz="2000" b="1" dirty="0"/>
              <a:t>nell’articolo 35</a:t>
            </a:r>
            <a:r>
              <a:rPr lang="it-IT" sz="2000" dirty="0"/>
              <a:t>, ove è previsto che l'assunzione nelle amministrazioni pubbliche avviene con contratto individuale di lavoro: </a:t>
            </a:r>
          </a:p>
          <a:p>
            <a:pPr algn="just"/>
            <a:r>
              <a:rPr lang="it-IT" sz="2000" dirty="0"/>
              <a:t>• tramite procedure selettive volte all'accertamento della professionalità richiesta (concorsi pubblici); </a:t>
            </a:r>
          </a:p>
          <a:p>
            <a:pPr algn="just"/>
            <a:r>
              <a:rPr lang="it-IT" sz="2000" dirty="0"/>
              <a:t>• mediante avviamento degli iscritti nelle liste di collocamento ai sensi della legislazione vigente per le qualifiche e profili per i quali è richiesto il solo requisito della scuola dell'obbligo.</a:t>
            </a:r>
            <a:endParaRPr sz="2000" u="sng"/>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object 2"/>
          <p:cNvSpPr txBox="1">
            <a:spLocks noGrp="1"/>
          </p:cNvSpPr>
          <p:nvPr>
            <p:ph type="title"/>
          </p:nvPr>
        </p:nvSpPr>
        <p:spPr>
          <a:xfrm>
            <a:off x="2209800" y="1660268"/>
            <a:ext cx="8042176" cy="688737"/>
          </a:xfrm>
          <a:prstGeom prst="rect">
            <a:avLst/>
          </a:prstGeom>
        </p:spPr>
        <p:txBody>
          <a:bodyPr vert="horz" wrap="square" lIns="0" tIns="11516" rIns="0" bIns="0" rtlCol="0" anchor="ctr">
            <a:spAutoFit/>
          </a:bodyPr>
          <a:lstStyle/>
          <a:p>
            <a:pPr marL="11516" marR="4607" indent="213628" algn="ctr">
              <a:lnSpc>
                <a:spcPct val="100000"/>
              </a:lnSpc>
              <a:spcBef>
                <a:spcPts val="91"/>
              </a:spcBef>
            </a:pPr>
            <a:r>
              <a:rPr lang="it-IT" spc="9" dirty="0">
                <a:solidFill>
                  <a:srgbClr val="C00000"/>
                </a:solidFill>
                <a:latin typeface="+mn-lt"/>
              </a:rPr>
              <a:t>IL CONCORSO PUBBLICO</a:t>
            </a:r>
            <a:endParaRPr sz="3200" b="1" spc="9" dirty="0">
              <a:solidFill>
                <a:srgbClr val="C00000"/>
              </a:solidFill>
              <a:latin typeface="+mn-lt"/>
            </a:endParaRPr>
          </a:p>
        </p:txBody>
      </p:sp>
      <p:sp>
        <p:nvSpPr>
          <p:cNvPr id="11" name="CasellaDiTesto 10"/>
          <p:cNvSpPr txBox="1"/>
          <p:nvPr/>
        </p:nvSpPr>
        <p:spPr>
          <a:xfrm>
            <a:off x="1981200" y="2362201"/>
            <a:ext cx="8153400" cy="3246299"/>
          </a:xfrm>
          <a:prstGeom prst="rect">
            <a:avLst/>
          </a:prstGeom>
          <a:noFill/>
        </p:spPr>
        <p:txBody>
          <a:bodyPr wrap="square" rtlCol="0">
            <a:spAutoFit/>
          </a:bodyPr>
          <a:lstStyle/>
          <a:p>
            <a:pPr algn="just"/>
            <a:r>
              <a:rPr lang="it-IT" sz="2000" dirty="0"/>
              <a:t>I criteri fondamentali per la selezione del personale per l’accesso nei pubblici uffici (</a:t>
            </a:r>
            <a:r>
              <a:rPr lang="it-IT" sz="2000" b="1" dirty="0"/>
              <a:t>art.35, comma 3, D.lgs. 165/2001 modificato dal D.Lgs</a:t>
            </a:r>
            <a:r>
              <a:rPr lang="it-IT" sz="2000" b="1" dirty="0" err="1"/>
              <a:t>.75/20</a:t>
            </a:r>
            <a:r>
              <a:rPr lang="it-IT" sz="2000" b="1" dirty="0"/>
              <a:t>17</a:t>
            </a:r>
            <a:r>
              <a:rPr lang="it-IT" sz="2000" dirty="0"/>
              <a:t>) sono: a) </a:t>
            </a:r>
            <a:r>
              <a:rPr lang="it-IT" sz="2000" u="sng" dirty="0"/>
              <a:t>adeguata pubblicità della selezione e modalità di svolgimento che garantiscano l'imparzialità e assicurino economicità e celerità di espletamento, ricorrendo, ove è opportuno, all'ausilio di sistemi automatizzati, diretti anche a realizzare forme di preselezione</a:t>
            </a:r>
            <a:r>
              <a:rPr lang="it-IT" sz="2000" dirty="0"/>
              <a:t>; </a:t>
            </a:r>
          </a:p>
          <a:p>
            <a:pPr algn="just"/>
            <a:r>
              <a:rPr lang="it-IT" sz="2000" dirty="0"/>
              <a:t>b) </a:t>
            </a:r>
            <a:r>
              <a:rPr lang="it-IT" sz="2000" u="sng" dirty="0"/>
              <a:t>adozione di meccanismi oggettivi e trasparenti, idonei a verificare il possesso dei requisiti attitudinali e professionali richiesti in relazione alla posizione da ricoprire</a:t>
            </a:r>
            <a:r>
              <a:rPr lang="it-IT" sz="2000" dirty="0"/>
              <a:t>; </a:t>
            </a:r>
          </a:p>
          <a:p>
            <a:pPr algn="just"/>
            <a:r>
              <a:rPr lang="it-IT" sz="2000" dirty="0"/>
              <a:t>c) </a:t>
            </a:r>
            <a:r>
              <a:rPr lang="it-IT" sz="2000" u="sng" dirty="0"/>
              <a:t>rispetto delle pari opportunità tra lavoratrici e lavoratori</a:t>
            </a:r>
            <a:r>
              <a:rPr lang="it-IT" sz="2000" dirty="0"/>
              <a:t>;</a:t>
            </a:r>
            <a:endParaRPr sz="2000" u="sng"/>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61BAFE-0AE1-417F-52E0-179E529831DB}"/>
            </a:ext>
          </a:extLst>
        </p:cNvPr>
        <p:cNvGrpSpPr/>
        <p:nvPr/>
      </p:nvGrpSpPr>
      <p:grpSpPr>
        <a:xfrm>
          <a:off x="0" y="0"/>
          <a:ext cx="0" cy="0"/>
          <a:chOff x="0" y="0"/>
          <a:chExt cx="0" cy="0"/>
        </a:xfrm>
      </p:grpSpPr>
      <p:sp>
        <p:nvSpPr>
          <p:cNvPr id="8" name="object 2">
            <a:extLst>
              <a:ext uri="{FF2B5EF4-FFF2-40B4-BE49-F238E27FC236}">
                <a16:creationId xmlns:a16="http://schemas.microsoft.com/office/drawing/2014/main" id="{758FC15C-ECB6-99CA-BC67-D6440E28BBC3}"/>
              </a:ext>
            </a:extLst>
          </p:cNvPr>
          <p:cNvSpPr txBox="1">
            <a:spLocks noGrp="1"/>
          </p:cNvSpPr>
          <p:nvPr>
            <p:ph type="title"/>
          </p:nvPr>
        </p:nvSpPr>
        <p:spPr>
          <a:xfrm>
            <a:off x="2133600" y="742951"/>
            <a:ext cx="8042176" cy="504071"/>
          </a:xfrm>
          <a:prstGeom prst="rect">
            <a:avLst/>
          </a:prstGeom>
        </p:spPr>
        <p:txBody>
          <a:bodyPr vert="horz" wrap="square" lIns="0" tIns="11516" rIns="0" bIns="0" rtlCol="0" anchor="ctr">
            <a:spAutoFit/>
          </a:bodyPr>
          <a:lstStyle/>
          <a:p>
            <a:pPr marL="11516" marR="4607" indent="213628" algn="ctr">
              <a:lnSpc>
                <a:spcPct val="100000"/>
              </a:lnSpc>
              <a:spcBef>
                <a:spcPts val="91"/>
              </a:spcBef>
            </a:pPr>
            <a:r>
              <a:rPr lang="it-IT" sz="3200" b="1" spc="9" dirty="0">
                <a:solidFill>
                  <a:srgbClr val="C00000"/>
                </a:solidFill>
                <a:latin typeface="+mn-lt"/>
              </a:rPr>
              <a:t>Rapporto di lavoro autonomo:</a:t>
            </a:r>
          </a:p>
        </p:txBody>
      </p:sp>
      <p:sp>
        <p:nvSpPr>
          <p:cNvPr id="11" name="CasellaDiTesto 10">
            <a:extLst>
              <a:ext uri="{FF2B5EF4-FFF2-40B4-BE49-F238E27FC236}">
                <a16:creationId xmlns:a16="http://schemas.microsoft.com/office/drawing/2014/main" id="{7D8EE9A7-4EAF-A836-FEF4-322726D46C7B}"/>
              </a:ext>
            </a:extLst>
          </p:cNvPr>
          <p:cNvSpPr txBox="1"/>
          <p:nvPr/>
        </p:nvSpPr>
        <p:spPr>
          <a:xfrm>
            <a:off x="2133600" y="1981201"/>
            <a:ext cx="8153400" cy="3170099"/>
          </a:xfrm>
          <a:prstGeom prst="rect">
            <a:avLst/>
          </a:prstGeom>
          <a:noFill/>
        </p:spPr>
        <p:txBody>
          <a:bodyPr wrap="square" rtlCol="0">
            <a:spAutoFit/>
          </a:bodyPr>
          <a:lstStyle/>
          <a:p>
            <a:pPr algn="just"/>
            <a:r>
              <a:rPr lang="it-IT" sz="2000" dirty="0"/>
              <a:t>Ai sensi dell’art. 2222 c.c., consiste nel compimento di un opera o un servizio, con lavoro prevalentemente proprio che il lavoratore svolge senza vincolo di subordinazione, a fronte di un corrispettivo del committente. </a:t>
            </a:r>
          </a:p>
          <a:p>
            <a:pPr algn="just"/>
            <a:r>
              <a:rPr lang="it-IT" sz="2000" dirty="0"/>
              <a:t>I rischi dell’attività produttiva ricadono completamente sul lavoratore autonomo, a differenza del lavorato subordinato che ne è esonerato.</a:t>
            </a:r>
          </a:p>
          <a:p>
            <a:pPr algn="just"/>
            <a:r>
              <a:rPr lang="it-IT" sz="2000" dirty="0"/>
              <a:t>La retribuzione, che nel lavoro subordinato non è legata al risultato finale, nel lavoro autonomo si basa proprio sul risultato finale e non dipende dai tempi che il lavoratore impiega.</a:t>
            </a:r>
          </a:p>
          <a:p>
            <a:pPr algn="just"/>
            <a:endParaRPr sz="2000" dirty="0"/>
          </a:p>
          <a:p>
            <a:pPr algn="just"/>
            <a:endParaRPr sz="2000" dirty="0"/>
          </a:p>
        </p:txBody>
      </p:sp>
    </p:spTree>
    <p:extLst>
      <p:ext uri="{BB962C8B-B14F-4D97-AF65-F5344CB8AC3E}">
        <p14:creationId xmlns:p14="http://schemas.microsoft.com/office/powerpoint/2010/main" val="55711979"/>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object 2"/>
          <p:cNvSpPr txBox="1">
            <a:spLocks noGrp="1"/>
          </p:cNvSpPr>
          <p:nvPr>
            <p:ph type="title"/>
          </p:nvPr>
        </p:nvSpPr>
        <p:spPr>
          <a:xfrm>
            <a:off x="2209800" y="1660268"/>
            <a:ext cx="8042176" cy="688737"/>
          </a:xfrm>
          <a:prstGeom prst="rect">
            <a:avLst/>
          </a:prstGeom>
        </p:spPr>
        <p:txBody>
          <a:bodyPr vert="horz" wrap="square" lIns="0" tIns="11516" rIns="0" bIns="0" rtlCol="0" anchor="ctr">
            <a:spAutoFit/>
          </a:bodyPr>
          <a:lstStyle/>
          <a:p>
            <a:pPr marL="11516" marR="4607" indent="213628" algn="ctr">
              <a:lnSpc>
                <a:spcPct val="100000"/>
              </a:lnSpc>
              <a:spcBef>
                <a:spcPts val="91"/>
              </a:spcBef>
            </a:pPr>
            <a:r>
              <a:rPr lang="it-IT" spc="9" dirty="0">
                <a:solidFill>
                  <a:srgbClr val="C00000"/>
                </a:solidFill>
                <a:latin typeface="+mn-lt"/>
              </a:rPr>
              <a:t>IL CONCORSO PUBBLICO</a:t>
            </a:r>
            <a:endParaRPr sz="3200" b="1" spc="9" dirty="0">
              <a:solidFill>
                <a:srgbClr val="C00000"/>
              </a:solidFill>
              <a:latin typeface="+mn-lt"/>
            </a:endParaRPr>
          </a:p>
        </p:txBody>
      </p:sp>
      <p:sp>
        <p:nvSpPr>
          <p:cNvPr id="11" name="CasellaDiTesto 10"/>
          <p:cNvSpPr txBox="1"/>
          <p:nvPr/>
        </p:nvSpPr>
        <p:spPr>
          <a:xfrm>
            <a:off x="1981200" y="2362200"/>
            <a:ext cx="8153400" cy="2862322"/>
          </a:xfrm>
          <a:prstGeom prst="rect">
            <a:avLst/>
          </a:prstGeom>
          <a:noFill/>
        </p:spPr>
        <p:txBody>
          <a:bodyPr wrap="square" rtlCol="0">
            <a:spAutoFit/>
          </a:bodyPr>
          <a:lstStyle/>
          <a:p>
            <a:pPr algn="just"/>
            <a:r>
              <a:rPr lang="it-IT" sz="2000" u="sng" dirty="0"/>
              <a:t>d) decentramento delle procedure di reclutamento; </a:t>
            </a:r>
          </a:p>
          <a:p>
            <a:pPr algn="just"/>
            <a:endParaRPr lang="it-IT" sz="2000" u="sng" dirty="0"/>
          </a:p>
          <a:p>
            <a:pPr algn="just"/>
            <a:r>
              <a:rPr lang="it-IT" sz="2000" u="sng" dirty="0"/>
              <a:t>e) composizione delle commissioni esclusivamente con esperti di provata competenza nelle materie di concorso, </a:t>
            </a:r>
            <a:r>
              <a:rPr lang="it-IT" sz="2000" dirty="0"/>
              <a:t>scelti tra funzionari delle amministrazioni, docenti ed estranei alle medesime, che non siano componenti dell'organo di direzione politica dell'amministrazione, che non ricoprano cariche politiche e che non siano rappresentanti sindacali o designati dalle confederazioni ed organizzazioni sindacali o dalle associazioni professionali.</a:t>
            </a:r>
            <a:endParaRPr sz="2000"/>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object 2"/>
          <p:cNvSpPr txBox="1">
            <a:spLocks noGrp="1"/>
          </p:cNvSpPr>
          <p:nvPr>
            <p:ph type="title"/>
          </p:nvPr>
        </p:nvSpPr>
        <p:spPr>
          <a:xfrm>
            <a:off x="2209800" y="1752601"/>
            <a:ext cx="8042176" cy="504071"/>
          </a:xfrm>
          <a:prstGeom prst="rect">
            <a:avLst/>
          </a:prstGeom>
        </p:spPr>
        <p:txBody>
          <a:bodyPr vert="horz" wrap="square" lIns="0" tIns="11516" rIns="0" bIns="0" rtlCol="0" anchor="ctr">
            <a:spAutoFit/>
          </a:bodyPr>
          <a:lstStyle/>
          <a:p>
            <a:pPr marL="11516" marR="4607" indent="213628" algn="ctr">
              <a:lnSpc>
                <a:spcPct val="100000"/>
              </a:lnSpc>
              <a:spcBef>
                <a:spcPts val="91"/>
              </a:spcBef>
            </a:pPr>
            <a:r>
              <a:rPr lang="it-IT" sz="3200" b="1" spc="9" dirty="0">
                <a:solidFill>
                  <a:srgbClr val="C00000"/>
                </a:solidFill>
                <a:latin typeface="+mn-lt"/>
              </a:rPr>
              <a:t>ORGANIZZAZIONE DEL PERSONALE</a:t>
            </a:r>
            <a:endParaRPr sz="3200" b="1" spc="9" dirty="0">
              <a:solidFill>
                <a:srgbClr val="C00000"/>
              </a:solidFill>
              <a:latin typeface="+mn-lt"/>
            </a:endParaRPr>
          </a:p>
        </p:txBody>
      </p:sp>
      <p:sp>
        <p:nvSpPr>
          <p:cNvPr id="11" name="CasellaDiTesto 10"/>
          <p:cNvSpPr txBox="1"/>
          <p:nvPr/>
        </p:nvSpPr>
        <p:spPr>
          <a:xfrm>
            <a:off x="1981200" y="2362201"/>
            <a:ext cx="8153400" cy="2554545"/>
          </a:xfrm>
          <a:prstGeom prst="rect">
            <a:avLst/>
          </a:prstGeom>
          <a:noFill/>
        </p:spPr>
        <p:txBody>
          <a:bodyPr wrap="square" rtlCol="0">
            <a:spAutoFit/>
          </a:bodyPr>
          <a:lstStyle/>
          <a:p>
            <a:pPr algn="just"/>
            <a:r>
              <a:rPr lang="it-IT" sz="2000" dirty="0"/>
              <a:t>Ogni amministrazione pubblica ha un </a:t>
            </a:r>
            <a:r>
              <a:rPr lang="it-IT" sz="2000" b="1" dirty="0"/>
              <a:t>Ruolo Organico </a:t>
            </a:r>
            <a:r>
              <a:rPr lang="it-IT" sz="2000" dirty="0"/>
              <a:t>con il numero di posti distinto per: </a:t>
            </a:r>
          </a:p>
          <a:p>
            <a:pPr algn="just"/>
            <a:r>
              <a:rPr lang="it-IT" sz="2000" dirty="0"/>
              <a:t>-Posizioni funzionali; </a:t>
            </a:r>
          </a:p>
          <a:p>
            <a:pPr algn="just"/>
            <a:r>
              <a:rPr lang="it-IT" sz="2000" dirty="0"/>
              <a:t>-Posizioni retributive. </a:t>
            </a:r>
          </a:p>
          <a:p>
            <a:pPr algn="just"/>
            <a:endParaRPr lang="it-IT" sz="2000" dirty="0"/>
          </a:p>
          <a:p>
            <a:pPr algn="just"/>
            <a:r>
              <a:rPr lang="it-IT" sz="2000" dirty="0"/>
              <a:t>I ruoli sono permanenti e stabili nel tempo La somma è la </a:t>
            </a:r>
            <a:r>
              <a:rPr lang="it-IT" sz="2000" b="1" dirty="0"/>
              <a:t>DOTAZIONE ORGANICA </a:t>
            </a:r>
            <a:r>
              <a:rPr lang="it-IT" sz="2000" dirty="0"/>
              <a:t>mentre </a:t>
            </a:r>
            <a:r>
              <a:rPr lang="it-IT" sz="2000" b="1" dirty="0"/>
              <a:t>il CONTINGENTE (PIANTA ORGANICA) </a:t>
            </a:r>
            <a:r>
              <a:rPr lang="it-IT" sz="2000" dirty="0"/>
              <a:t>è dato dal numero di posti assegnati ad una Posizione Organizzativa</a:t>
            </a:r>
            <a:endParaRPr sz="2000"/>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object 2"/>
          <p:cNvSpPr txBox="1">
            <a:spLocks noGrp="1"/>
          </p:cNvSpPr>
          <p:nvPr>
            <p:ph type="title"/>
          </p:nvPr>
        </p:nvSpPr>
        <p:spPr>
          <a:xfrm>
            <a:off x="2209800" y="1752601"/>
            <a:ext cx="8042176" cy="504071"/>
          </a:xfrm>
          <a:prstGeom prst="rect">
            <a:avLst/>
          </a:prstGeom>
        </p:spPr>
        <p:txBody>
          <a:bodyPr vert="horz" wrap="square" lIns="0" tIns="11516" rIns="0" bIns="0" rtlCol="0" anchor="ctr">
            <a:spAutoFit/>
          </a:bodyPr>
          <a:lstStyle/>
          <a:p>
            <a:pPr marL="11516" marR="4607" indent="213628" algn="ctr">
              <a:lnSpc>
                <a:spcPct val="100000"/>
              </a:lnSpc>
              <a:spcBef>
                <a:spcPts val="91"/>
              </a:spcBef>
            </a:pPr>
            <a:r>
              <a:rPr lang="it-IT" sz="3200" b="1" spc="9" dirty="0">
                <a:solidFill>
                  <a:srgbClr val="C00000"/>
                </a:solidFill>
                <a:latin typeface="+mn-lt"/>
              </a:rPr>
              <a:t>ORGANIZZAZIONE DEL PERSONALE</a:t>
            </a:r>
            <a:endParaRPr sz="3200" b="1" spc="9" dirty="0">
              <a:solidFill>
                <a:srgbClr val="C00000"/>
              </a:solidFill>
              <a:latin typeface="+mn-lt"/>
            </a:endParaRPr>
          </a:p>
        </p:txBody>
      </p:sp>
      <p:sp>
        <p:nvSpPr>
          <p:cNvPr id="11" name="CasellaDiTesto 10"/>
          <p:cNvSpPr txBox="1"/>
          <p:nvPr/>
        </p:nvSpPr>
        <p:spPr>
          <a:xfrm>
            <a:off x="1981200" y="2362201"/>
            <a:ext cx="8153400" cy="2554545"/>
          </a:xfrm>
          <a:prstGeom prst="rect">
            <a:avLst/>
          </a:prstGeom>
          <a:noFill/>
        </p:spPr>
        <p:txBody>
          <a:bodyPr wrap="square" rtlCol="0">
            <a:spAutoFit/>
          </a:bodyPr>
          <a:lstStyle/>
          <a:p>
            <a:pPr algn="just"/>
            <a:r>
              <a:rPr lang="it-IT" sz="2000" dirty="0"/>
              <a:t>Il D.Lgs</a:t>
            </a:r>
            <a:r>
              <a:rPr lang="it-IT" sz="2000" dirty="0" err="1"/>
              <a:t>.165/2</a:t>
            </a:r>
            <a:r>
              <a:rPr lang="it-IT" sz="2000" dirty="0"/>
              <a:t>001 precisa che le amministrazioni pubbliche definiscono le </a:t>
            </a:r>
            <a:r>
              <a:rPr lang="it-IT" sz="2000" b="1" dirty="0"/>
              <a:t>linee fondamentali di organizzazione degli uffici</a:t>
            </a:r>
            <a:r>
              <a:rPr lang="it-IT" sz="2000" dirty="0"/>
              <a:t>, </a:t>
            </a:r>
            <a:r>
              <a:rPr lang="it-IT" sz="2000" b="1" dirty="0"/>
              <a:t>individuano gli uffici di maggiore rilevanza, e i modi di conferimento della titolarità </a:t>
            </a:r>
            <a:r>
              <a:rPr lang="it-IT" sz="2000" dirty="0"/>
              <a:t>degli stessi e determinano le dotazioni organiche complessive (art.2 comma 1 – atti di macro-organizzazione). </a:t>
            </a:r>
          </a:p>
          <a:p>
            <a:pPr algn="just"/>
            <a:r>
              <a:rPr lang="it-IT" sz="2000" dirty="0"/>
              <a:t>La direzione e l’organizzazione del lavoro negli uffici (</a:t>
            </a:r>
            <a:r>
              <a:rPr lang="it-IT" sz="2000" dirty="0" err="1"/>
              <a:t>micro-organizzazione</a:t>
            </a:r>
            <a:r>
              <a:rPr lang="it-IT" sz="2000" dirty="0"/>
              <a:t>) sono assunte dagli organi preposti alla gestione con la </a:t>
            </a:r>
            <a:r>
              <a:rPr lang="it-IT" sz="2000" b="1" dirty="0"/>
              <a:t>capacità e i poteri del privato datore di lavoro </a:t>
            </a:r>
            <a:r>
              <a:rPr lang="it-IT" sz="2000" dirty="0"/>
              <a:t>(art.5, comma 4 D.Lgs</a:t>
            </a:r>
            <a:r>
              <a:rPr lang="it-IT" sz="2000" dirty="0" err="1"/>
              <a:t>.165/2</a:t>
            </a:r>
            <a:r>
              <a:rPr lang="it-IT" sz="2000" dirty="0"/>
              <a:t>001).</a:t>
            </a:r>
            <a:endParaRPr sz="2000"/>
          </a:p>
        </p:txBody>
      </p:sp>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object 2"/>
          <p:cNvSpPr txBox="1">
            <a:spLocks noGrp="1"/>
          </p:cNvSpPr>
          <p:nvPr>
            <p:ph type="title"/>
          </p:nvPr>
        </p:nvSpPr>
        <p:spPr>
          <a:xfrm>
            <a:off x="2209800" y="1752601"/>
            <a:ext cx="8042176" cy="504071"/>
          </a:xfrm>
          <a:prstGeom prst="rect">
            <a:avLst/>
          </a:prstGeom>
        </p:spPr>
        <p:txBody>
          <a:bodyPr vert="horz" wrap="square" lIns="0" tIns="11516" rIns="0" bIns="0" rtlCol="0" anchor="ctr">
            <a:spAutoFit/>
          </a:bodyPr>
          <a:lstStyle/>
          <a:p>
            <a:pPr marL="11516" marR="4607" indent="213628" algn="ctr">
              <a:lnSpc>
                <a:spcPct val="100000"/>
              </a:lnSpc>
              <a:spcBef>
                <a:spcPts val="91"/>
              </a:spcBef>
            </a:pPr>
            <a:r>
              <a:rPr lang="it-IT" sz="3200" b="1" spc="9" dirty="0">
                <a:solidFill>
                  <a:srgbClr val="C00000"/>
                </a:solidFill>
                <a:latin typeface="+mn-lt"/>
              </a:rPr>
              <a:t>ORGANIZZAZIONE DEL PERSONALE</a:t>
            </a:r>
            <a:endParaRPr sz="3200" b="1" spc="9" dirty="0">
              <a:solidFill>
                <a:srgbClr val="C00000"/>
              </a:solidFill>
              <a:latin typeface="+mn-lt"/>
            </a:endParaRPr>
          </a:p>
        </p:txBody>
      </p:sp>
      <p:sp>
        <p:nvSpPr>
          <p:cNvPr id="11" name="CasellaDiTesto 10"/>
          <p:cNvSpPr txBox="1"/>
          <p:nvPr/>
        </p:nvSpPr>
        <p:spPr>
          <a:xfrm>
            <a:off x="1981200" y="2362201"/>
            <a:ext cx="8153400" cy="3170099"/>
          </a:xfrm>
          <a:prstGeom prst="rect">
            <a:avLst/>
          </a:prstGeom>
          <a:noFill/>
        </p:spPr>
        <p:txBody>
          <a:bodyPr wrap="square" rtlCol="0">
            <a:spAutoFit/>
          </a:bodyPr>
          <a:lstStyle/>
          <a:p>
            <a:pPr algn="just"/>
            <a:r>
              <a:rPr lang="it-IT" sz="2000" dirty="0"/>
              <a:t>Il decreto attuativo della riforma Madia (D.Lgs</a:t>
            </a:r>
            <a:r>
              <a:rPr lang="it-IT" sz="2000" dirty="0" err="1"/>
              <a:t>.75/20</a:t>
            </a:r>
            <a:r>
              <a:rPr lang="it-IT" sz="2000" dirty="0"/>
              <a:t>17) ha modificato la disciplina dell’organizzazione del personale, passando dal concetto di </a:t>
            </a:r>
            <a:r>
              <a:rPr lang="it-IT" sz="2000" b="1" dirty="0"/>
              <a:t>dotazione organica </a:t>
            </a:r>
            <a:r>
              <a:rPr lang="it-IT" sz="2000" dirty="0"/>
              <a:t>a quello del </a:t>
            </a:r>
            <a:r>
              <a:rPr lang="it-IT" sz="2000" b="1" dirty="0"/>
              <a:t>fabbisogno di personale </a:t>
            </a:r>
            <a:r>
              <a:rPr lang="it-IT" sz="2000" dirty="0"/>
              <a:t>come criterio guida nell’organizzazione degli uffici pubblici. </a:t>
            </a:r>
          </a:p>
          <a:p>
            <a:pPr algn="just"/>
            <a:endParaRPr lang="it-IT" sz="2000" dirty="0"/>
          </a:p>
          <a:p>
            <a:pPr algn="just"/>
            <a:r>
              <a:rPr lang="it-IT" sz="2000" dirty="0"/>
              <a:t>Le</a:t>
            </a:r>
            <a:r>
              <a:rPr lang="it-IT" sz="2000" b="1" dirty="0"/>
              <a:t> mansioni</a:t>
            </a:r>
            <a:r>
              <a:rPr lang="it-IT" sz="2000" dirty="0"/>
              <a:t>: Il prestatore di lavoro deve essere adibito alle mansioni per le quali è stato assunto o alle mansioni equivalenti nell'ambito dell'area di inquadramento ovvero a quelle corrispondenti alla qualifica superiore che abbia successivamente acquisito per effetto delle procedure selettive (comma 1 art</a:t>
            </a:r>
            <a:r>
              <a:rPr lang="it-IT" sz="2000" dirty="0" err="1"/>
              <a:t>.52 D.Lgs</a:t>
            </a:r>
            <a:r>
              <a:rPr lang="it-IT" sz="2000" dirty="0"/>
              <a:t>. 165/2001).</a:t>
            </a:r>
            <a:endParaRPr sz="2000"/>
          </a:p>
        </p:txBody>
      </p:sp>
    </p:spTree>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object 2"/>
          <p:cNvSpPr txBox="1">
            <a:spLocks noGrp="1"/>
          </p:cNvSpPr>
          <p:nvPr>
            <p:ph type="title"/>
          </p:nvPr>
        </p:nvSpPr>
        <p:spPr>
          <a:xfrm>
            <a:off x="2209800" y="1752601"/>
            <a:ext cx="8042176" cy="504071"/>
          </a:xfrm>
          <a:prstGeom prst="rect">
            <a:avLst/>
          </a:prstGeom>
        </p:spPr>
        <p:txBody>
          <a:bodyPr vert="horz" wrap="square" lIns="0" tIns="11516" rIns="0" bIns="0" rtlCol="0" anchor="ctr">
            <a:spAutoFit/>
          </a:bodyPr>
          <a:lstStyle/>
          <a:p>
            <a:pPr marL="11516" marR="4607" indent="213628" algn="ctr">
              <a:lnSpc>
                <a:spcPct val="100000"/>
              </a:lnSpc>
              <a:spcBef>
                <a:spcPts val="91"/>
              </a:spcBef>
            </a:pPr>
            <a:r>
              <a:rPr lang="it-IT" sz="3200" b="1" spc="9" dirty="0">
                <a:solidFill>
                  <a:srgbClr val="C00000"/>
                </a:solidFill>
                <a:latin typeface="+mn-lt"/>
              </a:rPr>
              <a:t>ORGANIZZAZIONE DEL PERSONALE</a:t>
            </a:r>
            <a:endParaRPr sz="3200" b="1" spc="9" dirty="0">
              <a:solidFill>
                <a:srgbClr val="C00000"/>
              </a:solidFill>
              <a:latin typeface="+mn-lt"/>
            </a:endParaRPr>
          </a:p>
        </p:txBody>
      </p:sp>
      <p:sp>
        <p:nvSpPr>
          <p:cNvPr id="11" name="CasellaDiTesto 10"/>
          <p:cNvSpPr txBox="1"/>
          <p:nvPr/>
        </p:nvSpPr>
        <p:spPr>
          <a:xfrm>
            <a:off x="1981200" y="2362200"/>
            <a:ext cx="8153400" cy="3785652"/>
          </a:xfrm>
          <a:prstGeom prst="rect">
            <a:avLst/>
          </a:prstGeom>
          <a:noFill/>
        </p:spPr>
        <p:txBody>
          <a:bodyPr wrap="square" rtlCol="0">
            <a:spAutoFit/>
          </a:bodyPr>
          <a:lstStyle/>
          <a:p>
            <a:pPr algn="just"/>
            <a:r>
              <a:rPr lang="it-IT" sz="2000" dirty="0"/>
              <a:t>Le </a:t>
            </a:r>
            <a:r>
              <a:rPr lang="it-IT" sz="2000" b="1" dirty="0"/>
              <a:t>progressioni</a:t>
            </a:r>
          </a:p>
          <a:p>
            <a:pPr algn="just"/>
            <a:r>
              <a:rPr lang="it-IT" sz="2000" b="1" dirty="0"/>
              <a:t>“</a:t>
            </a:r>
            <a:r>
              <a:rPr lang="it-IT" sz="2000" i="1" dirty="0"/>
              <a:t>I dipendenti pubblici, con esclusione dei dirigenti e del personale docente della scuola, delle accademie, conservatori e istituti assimilati, sono inquadrati in almeno tre distinte aree funzionali. Le progressioni all'interno della stessa area avvengono secondo principi di selettività, in funzione delle qualità culturali e professionali, dell'attività svolta e dei risultati conseguiti, attraverso l'attribuzione di fasce di merito. Le progressioni fra le aree avvengono tramite concorso pubblico, ferma restando la possibilità per l'amministrazione di destinare al personale interno, in possesso dei titoli di studio richiesti per l'accesso dall'esterno, una riserva di posti comunque non superiore al 50 per cento di quelli messi a concorso</a:t>
            </a:r>
            <a:r>
              <a:rPr lang="it-IT" sz="2000" dirty="0"/>
              <a:t>.”</a:t>
            </a:r>
          </a:p>
          <a:p>
            <a:pPr algn="just"/>
            <a:r>
              <a:rPr lang="it-IT" sz="2000" dirty="0"/>
              <a:t>(comma 1bis art</a:t>
            </a:r>
            <a:r>
              <a:rPr lang="it-IT" sz="2000" dirty="0" err="1"/>
              <a:t>.52 D.Lgs</a:t>
            </a:r>
            <a:r>
              <a:rPr lang="it-IT" sz="2000" dirty="0"/>
              <a:t>. 165/2001)</a:t>
            </a:r>
            <a:endParaRPr sz="2000"/>
          </a:p>
        </p:txBody>
      </p:sp>
    </p:spTree>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object 2"/>
          <p:cNvSpPr txBox="1">
            <a:spLocks noGrp="1"/>
          </p:cNvSpPr>
          <p:nvPr>
            <p:ph type="title"/>
          </p:nvPr>
        </p:nvSpPr>
        <p:spPr>
          <a:xfrm>
            <a:off x="2209800" y="1600201"/>
            <a:ext cx="8042176" cy="504071"/>
          </a:xfrm>
          <a:prstGeom prst="rect">
            <a:avLst/>
          </a:prstGeom>
        </p:spPr>
        <p:txBody>
          <a:bodyPr vert="horz" wrap="square" lIns="0" tIns="11516" rIns="0" bIns="0" rtlCol="0" anchor="ctr">
            <a:spAutoFit/>
          </a:bodyPr>
          <a:lstStyle/>
          <a:p>
            <a:pPr marL="11516" marR="4607" indent="213628" algn="ctr">
              <a:lnSpc>
                <a:spcPct val="100000"/>
              </a:lnSpc>
              <a:spcBef>
                <a:spcPts val="91"/>
              </a:spcBef>
            </a:pPr>
            <a:r>
              <a:rPr lang="it-IT" sz="3200" b="1" spc="9" dirty="0">
                <a:solidFill>
                  <a:srgbClr val="C00000"/>
                </a:solidFill>
                <a:latin typeface="+mn-lt"/>
              </a:rPr>
              <a:t>LA DIRIGENZA PUBBLICA</a:t>
            </a:r>
            <a:endParaRPr sz="3200" b="1" spc="9" dirty="0">
              <a:solidFill>
                <a:srgbClr val="C00000"/>
              </a:solidFill>
              <a:latin typeface="+mn-lt"/>
            </a:endParaRPr>
          </a:p>
        </p:txBody>
      </p:sp>
      <p:sp>
        <p:nvSpPr>
          <p:cNvPr id="11" name="CasellaDiTesto 10"/>
          <p:cNvSpPr txBox="1"/>
          <p:nvPr/>
        </p:nvSpPr>
        <p:spPr>
          <a:xfrm>
            <a:off x="1981200" y="2209801"/>
            <a:ext cx="8153400" cy="3477875"/>
          </a:xfrm>
          <a:prstGeom prst="rect">
            <a:avLst/>
          </a:prstGeom>
          <a:noFill/>
        </p:spPr>
        <p:txBody>
          <a:bodyPr wrap="square" rtlCol="0">
            <a:spAutoFit/>
          </a:bodyPr>
          <a:lstStyle/>
          <a:p>
            <a:pPr algn="just"/>
            <a:r>
              <a:rPr lang="it-IT" sz="2000" dirty="0"/>
              <a:t>La </a:t>
            </a:r>
            <a:r>
              <a:rPr lang="it-IT" sz="2000" b="1" dirty="0"/>
              <a:t>dirigenza pubblica </a:t>
            </a:r>
            <a:r>
              <a:rPr lang="it-IT" sz="2000" dirty="0"/>
              <a:t>è responsabile istituzionalmente dell’adozione degli atti e provvedimenti amministrativi, compresi tutti gli atti che impegnano l’amministrazione verso l’esterno, nonché della gestione finanziaria, tecnica e amministrativa mediante autonomi poteri di spesa e di organizzazione delle risorse umane, strumentali e di controllo. </a:t>
            </a:r>
          </a:p>
          <a:p>
            <a:pPr algn="just"/>
            <a:r>
              <a:rPr lang="it-IT" sz="2000" dirty="0"/>
              <a:t>I </a:t>
            </a:r>
            <a:r>
              <a:rPr lang="it-IT" sz="2000" u="sng" dirty="0"/>
              <a:t>dirigenti pubblici sono responsabili in via esclusiva dell’attività amministrativa, della gestione e dei relativi risultati</a:t>
            </a:r>
            <a:r>
              <a:rPr lang="it-IT" sz="2000" dirty="0"/>
              <a:t>. </a:t>
            </a:r>
          </a:p>
          <a:p>
            <a:pPr algn="just"/>
            <a:r>
              <a:rPr lang="it-IT" sz="2000" dirty="0"/>
              <a:t>In ogni amministrazione dello Stato, anche ad ordinamento autonomo, è istituito il </a:t>
            </a:r>
            <a:r>
              <a:rPr lang="it-IT" sz="2000" b="1" dirty="0"/>
              <a:t>ruolo dei dirigenti, che si articola nella prima e nella seconda fascia</a:t>
            </a:r>
            <a:r>
              <a:rPr lang="it-IT" sz="2000" dirty="0"/>
              <a:t>, nel cui ambito sono definite apposite sezioni in modo da garantire la eventuale specificità tecnica.</a:t>
            </a:r>
            <a:endParaRPr sz="2000"/>
          </a:p>
        </p:txBody>
      </p:sp>
    </p:spTree>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object 2"/>
          <p:cNvSpPr txBox="1">
            <a:spLocks noGrp="1"/>
          </p:cNvSpPr>
          <p:nvPr>
            <p:ph type="title"/>
          </p:nvPr>
        </p:nvSpPr>
        <p:spPr>
          <a:xfrm>
            <a:off x="2209800" y="1600201"/>
            <a:ext cx="8042176" cy="504071"/>
          </a:xfrm>
          <a:prstGeom prst="rect">
            <a:avLst/>
          </a:prstGeom>
        </p:spPr>
        <p:txBody>
          <a:bodyPr vert="horz" wrap="square" lIns="0" tIns="11516" rIns="0" bIns="0" rtlCol="0" anchor="ctr">
            <a:spAutoFit/>
          </a:bodyPr>
          <a:lstStyle/>
          <a:p>
            <a:pPr marL="11516" marR="4607" indent="213628" algn="ctr">
              <a:lnSpc>
                <a:spcPct val="100000"/>
              </a:lnSpc>
              <a:spcBef>
                <a:spcPts val="91"/>
              </a:spcBef>
            </a:pPr>
            <a:r>
              <a:rPr lang="it-IT" sz="3200" b="1" spc="9" dirty="0">
                <a:solidFill>
                  <a:srgbClr val="C00000"/>
                </a:solidFill>
                <a:latin typeface="+mn-lt"/>
              </a:rPr>
              <a:t>LA DIRIGENZA PUBBLICA</a:t>
            </a:r>
            <a:endParaRPr sz="3200" b="1" spc="9" dirty="0">
              <a:solidFill>
                <a:srgbClr val="C00000"/>
              </a:solidFill>
              <a:latin typeface="+mn-lt"/>
            </a:endParaRPr>
          </a:p>
        </p:txBody>
      </p:sp>
      <p:sp>
        <p:nvSpPr>
          <p:cNvPr id="11" name="CasellaDiTesto 10"/>
          <p:cNvSpPr txBox="1"/>
          <p:nvPr/>
        </p:nvSpPr>
        <p:spPr>
          <a:xfrm>
            <a:off x="1981200" y="2209800"/>
            <a:ext cx="8153400" cy="3785652"/>
          </a:xfrm>
          <a:prstGeom prst="rect">
            <a:avLst/>
          </a:prstGeom>
          <a:noFill/>
        </p:spPr>
        <p:txBody>
          <a:bodyPr wrap="square" rtlCol="0">
            <a:spAutoFit/>
          </a:bodyPr>
          <a:lstStyle/>
          <a:p>
            <a:pPr algn="just"/>
            <a:r>
              <a:rPr lang="it-IT" sz="2000" dirty="0"/>
              <a:t>Nelle amministrazioni statali italiane, la figura del dirigente fu introdotta con il </a:t>
            </a:r>
            <a:r>
              <a:rPr lang="it-IT" sz="2000" b="1" dirty="0"/>
              <a:t>D.P.R. 30 giugno 1972 n. 748</a:t>
            </a:r>
            <a:r>
              <a:rPr lang="it-IT" sz="2000" dirty="0"/>
              <a:t>, che creò la nuova carriera dirigenziale, scindendola da quella direttiva. </a:t>
            </a:r>
          </a:p>
          <a:p>
            <a:pPr algn="just"/>
            <a:r>
              <a:rPr lang="it-IT" sz="2000" b="1" dirty="0"/>
              <a:t>La legge n. 59/1997 (c.d. “Legge </a:t>
            </a:r>
            <a:r>
              <a:rPr lang="it-IT" sz="2000" b="1" dirty="0" err="1"/>
              <a:t>Bassanini</a:t>
            </a:r>
            <a:r>
              <a:rPr lang="it-IT" sz="2000" b="1" dirty="0"/>
              <a:t>”) </a:t>
            </a:r>
            <a:r>
              <a:rPr lang="it-IT" sz="2000" dirty="0"/>
              <a:t>e il conseguente </a:t>
            </a:r>
            <a:r>
              <a:rPr lang="it-IT" sz="2000" b="1" dirty="0"/>
              <a:t>decreto attuativo (</a:t>
            </a:r>
            <a:r>
              <a:rPr lang="it-IT" sz="2000" b="1" dirty="0" err="1"/>
              <a:t>D.Lgs.</a:t>
            </a:r>
            <a:r>
              <a:rPr lang="it-IT" sz="2000" b="1" dirty="0"/>
              <a:t> n. 80/1998) </a:t>
            </a:r>
            <a:r>
              <a:rPr lang="it-IT" sz="2000" dirty="0"/>
              <a:t>hanno proposto un regime unitario della dirigenza pubblica, estendendo anche ai dirigenti generali l'applicabilità della disciplina civilistica. A ciò è corrisposto sia l'introduzione di nuove forme di valutazione dell'operato dei dirigenti (in specie consistenti nella verifica dei risultati conseguiti e degli obiettivi raggiunti); sia la definizione di un nuovo modello della responsabilità dirigenziale, concepita come una responsabilità tipica e specifica del ruolo dirigenziale, ulteriore ed aggiuntiva rispetto ad altre forme di responsabilità.</a:t>
            </a:r>
            <a:endParaRPr sz="2000"/>
          </a:p>
        </p:txBody>
      </p:sp>
    </p:spTree>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object 2"/>
          <p:cNvSpPr txBox="1">
            <a:spLocks noGrp="1"/>
          </p:cNvSpPr>
          <p:nvPr>
            <p:ph type="title"/>
          </p:nvPr>
        </p:nvSpPr>
        <p:spPr>
          <a:xfrm>
            <a:off x="2209800" y="1600201"/>
            <a:ext cx="8042176" cy="504071"/>
          </a:xfrm>
          <a:prstGeom prst="rect">
            <a:avLst/>
          </a:prstGeom>
        </p:spPr>
        <p:txBody>
          <a:bodyPr vert="horz" wrap="square" lIns="0" tIns="11516" rIns="0" bIns="0" rtlCol="0" anchor="ctr">
            <a:spAutoFit/>
          </a:bodyPr>
          <a:lstStyle/>
          <a:p>
            <a:pPr marL="11516" marR="4607" indent="213628" algn="ctr">
              <a:lnSpc>
                <a:spcPct val="100000"/>
              </a:lnSpc>
              <a:spcBef>
                <a:spcPts val="91"/>
              </a:spcBef>
            </a:pPr>
            <a:r>
              <a:rPr lang="it-IT" sz="3200" b="1" spc="9" dirty="0">
                <a:solidFill>
                  <a:srgbClr val="C00000"/>
                </a:solidFill>
                <a:latin typeface="+mn-lt"/>
              </a:rPr>
              <a:t>LA DIRIGENZA PUBBLICA</a:t>
            </a:r>
            <a:endParaRPr sz="3200" b="1" spc="9" dirty="0">
              <a:solidFill>
                <a:srgbClr val="C00000"/>
              </a:solidFill>
              <a:latin typeface="+mn-lt"/>
            </a:endParaRPr>
          </a:p>
        </p:txBody>
      </p:sp>
      <p:sp>
        <p:nvSpPr>
          <p:cNvPr id="11" name="CasellaDiTesto 10"/>
          <p:cNvSpPr txBox="1"/>
          <p:nvPr/>
        </p:nvSpPr>
        <p:spPr>
          <a:xfrm>
            <a:off x="1981200" y="2209801"/>
            <a:ext cx="8153400" cy="3477875"/>
          </a:xfrm>
          <a:prstGeom prst="rect">
            <a:avLst/>
          </a:prstGeom>
          <a:noFill/>
        </p:spPr>
        <p:txBody>
          <a:bodyPr wrap="square" rtlCol="0">
            <a:spAutoFit/>
          </a:bodyPr>
          <a:lstStyle/>
          <a:p>
            <a:pPr algn="just"/>
            <a:r>
              <a:rPr lang="it-IT" sz="2000" dirty="0"/>
              <a:t>La </a:t>
            </a:r>
            <a:r>
              <a:rPr lang="it-IT" sz="2000" b="1" dirty="0"/>
              <a:t>responsabilità dirigenziale</a:t>
            </a:r>
            <a:r>
              <a:rPr lang="it-IT" sz="2000" dirty="0"/>
              <a:t>, ora disciplinata </a:t>
            </a:r>
            <a:r>
              <a:rPr lang="it-IT" sz="2000" b="1" dirty="0"/>
              <a:t>dall'art. 21 del </a:t>
            </a:r>
            <a:r>
              <a:rPr lang="it-IT" sz="2000" b="1" dirty="0" err="1"/>
              <a:t>D.Lgs.</a:t>
            </a:r>
            <a:r>
              <a:rPr lang="it-IT" sz="2000" b="1" dirty="0"/>
              <a:t> 165/2001</a:t>
            </a:r>
            <a:r>
              <a:rPr lang="it-IT" sz="2000" dirty="0"/>
              <a:t>, prevede che il mancato raggiungimento degli obiettivi accertato attraverso le risultanze del sistema di valutazione ovvero l'inosservanza delle direttive imputabili al dirigente, previa contestazione e ferma restando l'eventuale responsabilità disciplinare secondo la disciplina contenuta nel contratto collettivo, comportano l'impossibilità di rinnovo dello stesso incarico dirigenziale. </a:t>
            </a:r>
          </a:p>
          <a:p>
            <a:pPr algn="just"/>
            <a:r>
              <a:rPr lang="it-IT" sz="2000" dirty="0"/>
              <a:t>La riforma Brunetta del 2009 ha profondamente inciso sulla dirigenza: </a:t>
            </a:r>
          </a:p>
          <a:p>
            <a:pPr algn="just">
              <a:buFontTx/>
              <a:buChar char="-"/>
            </a:pPr>
            <a:r>
              <a:rPr lang="it-IT" sz="2000" dirty="0"/>
              <a:t>Il dirigente è un vero e proprio datore di lavoro pubblico </a:t>
            </a:r>
          </a:p>
          <a:p>
            <a:pPr algn="just">
              <a:buFontTx/>
              <a:buChar char="-"/>
            </a:pPr>
            <a:r>
              <a:rPr lang="it-IT" sz="2000" dirty="0"/>
              <a:t>I dirigenti sono anche tenuti ad effettuare la valutazione del personale assegnato ai loro uffici.</a:t>
            </a:r>
            <a:endParaRPr sz="2000"/>
          </a:p>
        </p:txBody>
      </p:sp>
    </p:spTree>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object 2"/>
          <p:cNvSpPr txBox="1">
            <a:spLocks noGrp="1"/>
          </p:cNvSpPr>
          <p:nvPr>
            <p:ph type="title"/>
          </p:nvPr>
        </p:nvSpPr>
        <p:spPr>
          <a:xfrm>
            <a:off x="2209800" y="1076980"/>
            <a:ext cx="8042176" cy="2042954"/>
          </a:xfrm>
          <a:prstGeom prst="rect">
            <a:avLst/>
          </a:prstGeom>
        </p:spPr>
        <p:txBody>
          <a:bodyPr vert="horz" wrap="square" lIns="0" tIns="11516" rIns="0" bIns="0" rtlCol="0" anchor="ctr">
            <a:spAutoFit/>
          </a:bodyPr>
          <a:lstStyle/>
          <a:p>
            <a:pPr marL="11516" marR="4607" indent="213628" algn="ctr">
              <a:lnSpc>
                <a:spcPct val="100000"/>
              </a:lnSpc>
              <a:spcBef>
                <a:spcPts val="91"/>
              </a:spcBef>
            </a:pPr>
            <a:r>
              <a:rPr lang="it-IT" spc="9" dirty="0">
                <a:solidFill>
                  <a:srgbClr val="C00000"/>
                </a:solidFill>
                <a:latin typeface="+mn-lt"/>
              </a:rPr>
              <a:t>IL RAPPORTO </a:t>
            </a:r>
            <a:r>
              <a:rPr lang="it-IT" spc="9" dirty="0" err="1">
                <a:solidFill>
                  <a:srgbClr val="C00000"/>
                </a:solidFill>
                <a:latin typeface="+mn-lt"/>
              </a:rPr>
              <a:t>DI</a:t>
            </a:r>
            <a:r>
              <a:rPr lang="it-IT" spc="9" dirty="0">
                <a:solidFill>
                  <a:srgbClr val="C00000"/>
                </a:solidFill>
                <a:latin typeface="+mn-lt"/>
              </a:rPr>
              <a:t> PUBBLICO IMPIEGO DEL PERSONALE ATA E DEL DSGA</a:t>
            </a:r>
            <a:endParaRPr sz="3200" b="1" spc="9" dirty="0">
              <a:solidFill>
                <a:srgbClr val="C00000"/>
              </a:solidFill>
              <a:latin typeface="+mn-lt"/>
            </a:endParaRPr>
          </a:p>
        </p:txBody>
      </p:sp>
      <p:sp>
        <p:nvSpPr>
          <p:cNvPr id="11" name="CasellaDiTesto 10"/>
          <p:cNvSpPr txBox="1"/>
          <p:nvPr/>
        </p:nvSpPr>
        <p:spPr>
          <a:xfrm>
            <a:off x="1981200" y="2895601"/>
            <a:ext cx="8153400" cy="2246769"/>
          </a:xfrm>
          <a:prstGeom prst="rect">
            <a:avLst/>
          </a:prstGeom>
          <a:noFill/>
        </p:spPr>
        <p:txBody>
          <a:bodyPr wrap="square" rtlCol="0">
            <a:spAutoFit/>
          </a:bodyPr>
          <a:lstStyle/>
          <a:p>
            <a:pPr algn="just"/>
            <a:r>
              <a:rPr lang="it-IT" sz="2000" dirty="0"/>
              <a:t>Il </a:t>
            </a:r>
            <a:r>
              <a:rPr lang="it-IT" sz="2000" b="1" dirty="0">
                <a:solidFill>
                  <a:srgbClr val="C00000"/>
                </a:solidFill>
              </a:rPr>
              <a:t>Personale ATA (amministrativo, tecnico e ausiliario) </a:t>
            </a:r>
            <a:r>
              <a:rPr lang="it-IT" sz="2000" dirty="0"/>
              <a:t>assolve alle </a:t>
            </a:r>
            <a:r>
              <a:rPr lang="it-IT" sz="2000" u="sng" dirty="0"/>
              <a:t>funzioni amministrative</a:t>
            </a:r>
            <a:r>
              <a:rPr lang="it-IT" sz="2000" dirty="0"/>
              <a:t>, </a:t>
            </a:r>
            <a:r>
              <a:rPr lang="it-IT" sz="2000" u="sng" dirty="0"/>
              <a:t>contabili, gestionali, strumentali, operative e di sorveglianza</a:t>
            </a:r>
            <a:r>
              <a:rPr lang="it-IT" sz="2000" dirty="0"/>
              <a:t> connesse all'attività quotidiana delle scuole.</a:t>
            </a:r>
          </a:p>
          <a:p>
            <a:pPr algn="just"/>
            <a:r>
              <a:rPr lang="it-IT" sz="2000" dirty="0"/>
              <a:t>Al vertice del personale di cui sopra è collocato il </a:t>
            </a:r>
            <a:r>
              <a:rPr lang="it-IT" sz="2000" b="1" dirty="0">
                <a:solidFill>
                  <a:srgbClr val="C00000"/>
                </a:solidFill>
              </a:rPr>
              <a:t>D.S.G.A. (Direttore dei servizi generali e amministrativi)</a:t>
            </a:r>
            <a:r>
              <a:rPr lang="it-IT" sz="2000" dirty="0"/>
              <a:t> il quale </a:t>
            </a:r>
            <a:r>
              <a:rPr lang="it-IT" sz="2000" u="sng" dirty="0"/>
              <a:t>sovrintende, con autonomia operativa, ai servizi generali amministrativo-contabili ed organizza le attività di tutto il personale ATA</a:t>
            </a:r>
            <a:r>
              <a:rPr lang="it-IT" sz="2000" dirty="0"/>
              <a:t>.</a:t>
            </a:r>
          </a:p>
        </p:txBody>
      </p:sp>
    </p:spTree>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object 2"/>
          <p:cNvSpPr txBox="1">
            <a:spLocks noGrp="1"/>
          </p:cNvSpPr>
          <p:nvPr>
            <p:ph type="title"/>
          </p:nvPr>
        </p:nvSpPr>
        <p:spPr>
          <a:xfrm>
            <a:off x="2074912" y="635914"/>
            <a:ext cx="8042176" cy="1365845"/>
          </a:xfrm>
          <a:prstGeom prst="rect">
            <a:avLst/>
          </a:prstGeom>
        </p:spPr>
        <p:txBody>
          <a:bodyPr vert="horz" wrap="square" lIns="0" tIns="11516" rIns="0" bIns="0" rtlCol="0" anchor="ctr">
            <a:spAutoFit/>
          </a:bodyPr>
          <a:lstStyle/>
          <a:p>
            <a:pPr marL="11516" marR="4607" indent="213628" algn="ctr">
              <a:lnSpc>
                <a:spcPct val="100000"/>
              </a:lnSpc>
              <a:spcBef>
                <a:spcPts val="91"/>
              </a:spcBef>
            </a:pPr>
            <a:r>
              <a:rPr lang="it-IT" spc="9" dirty="0">
                <a:solidFill>
                  <a:srgbClr val="C00000"/>
                </a:solidFill>
                <a:latin typeface="+mn-lt"/>
              </a:rPr>
              <a:t>DOVERI E DIRITTI DEL PUBBLICO DIPENDENTE</a:t>
            </a:r>
            <a:endParaRPr sz="3200" b="1" spc="9" dirty="0">
              <a:solidFill>
                <a:srgbClr val="C00000"/>
              </a:solidFill>
              <a:latin typeface="+mn-lt"/>
            </a:endParaRPr>
          </a:p>
        </p:txBody>
      </p:sp>
      <p:sp>
        <p:nvSpPr>
          <p:cNvPr id="11" name="CasellaDiTesto 10"/>
          <p:cNvSpPr txBox="1"/>
          <p:nvPr/>
        </p:nvSpPr>
        <p:spPr>
          <a:xfrm>
            <a:off x="2057400" y="2286001"/>
            <a:ext cx="8153400" cy="3477875"/>
          </a:xfrm>
          <a:prstGeom prst="rect">
            <a:avLst/>
          </a:prstGeom>
          <a:noFill/>
        </p:spPr>
        <p:txBody>
          <a:bodyPr wrap="square" rtlCol="0">
            <a:spAutoFit/>
          </a:bodyPr>
          <a:lstStyle/>
          <a:p>
            <a:pPr algn="just"/>
            <a:r>
              <a:rPr lang="it-IT" sz="2000" dirty="0"/>
              <a:t>Normativa di riferimento: </a:t>
            </a:r>
          </a:p>
          <a:p>
            <a:pPr algn="just"/>
            <a:endParaRPr lang="it-IT" sz="2000" dirty="0"/>
          </a:p>
          <a:p>
            <a:pPr algn="just">
              <a:buFont typeface="Arial" pitchFamily="34" charset="0"/>
              <a:buChar char="•"/>
            </a:pPr>
            <a:r>
              <a:rPr lang="it-IT" sz="2000" dirty="0"/>
              <a:t> CCNL 2019-2021</a:t>
            </a:r>
          </a:p>
          <a:p>
            <a:pPr algn="just"/>
            <a:endParaRPr lang="it-IT" sz="2000" b="1" dirty="0"/>
          </a:p>
          <a:p>
            <a:pPr algn="just">
              <a:buFont typeface="Arial" pitchFamily="34" charset="0"/>
              <a:buChar char="•"/>
            </a:pPr>
            <a:r>
              <a:rPr lang="it-IT" sz="2000" b="1" dirty="0"/>
              <a:t> </a:t>
            </a:r>
            <a:r>
              <a:rPr lang="it-IT" sz="2000" dirty="0" err="1"/>
              <a:t>D.Lgs.</a:t>
            </a:r>
            <a:r>
              <a:rPr lang="it-IT" sz="2000" dirty="0"/>
              <a:t> 165/2001 </a:t>
            </a:r>
          </a:p>
          <a:p>
            <a:pPr algn="just"/>
            <a:endParaRPr lang="it-IT" sz="2000" dirty="0"/>
          </a:p>
          <a:p>
            <a:pPr algn="just">
              <a:buFont typeface="Arial" pitchFamily="34" charset="0"/>
              <a:buChar char="•"/>
            </a:pPr>
            <a:r>
              <a:rPr lang="it-IT" sz="2000" dirty="0"/>
              <a:t> Legge 190/2012</a:t>
            </a:r>
          </a:p>
          <a:p>
            <a:pPr algn="just"/>
            <a:r>
              <a:rPr lang="it-IT" sz="2000" dirty="0"/>
              <a:t> </a:t>
            </a:r>
          </a:p>
          <a:p>
            <a:pPr algn="just">
              <a:buFont typeface="Arial" pitchFamily="34" charset="0"/>
              <a:buChar char="•"/>
            </a:pPr>
            <a:r>
              <a:rPr lang="it-IT" sz="2000" dirty="0"/>
              <a:t> D.P.R. 16/04/2013, n.62 </a:t>
            </a:r>
          </a:p>
          <a:p>
            <a:pPr algn="just"/>
            <a:endParaRPr lang="it-IT" sz="2000" dirty="0"/>
          </a:p>
          <a:p>
            <a:pPr algn="just">
              <a:buFont typeface="Arial" pitchFamily="34" charset="0"/>
              <a:buChar char="•"/>
            </a:pPr>
            <a:r>
              <a:rPr lang="it-IT" sz="2000" dirty="0"/>
              <a:t> Artt.51 e 97 della Costituzione </a:t>
            </a:r>
            <a:endParaRPr sz="200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0746A6-4470-DF95-F312-4CA4B1F4BF60}"/>
            </a:ext>
          </a:extLst>
        </p:cNvPr>
        <p:cNvGrpSpPr/>
        <p:nvPr/>
      </p:nvGrpSpPr>
      <p:grpSpPr>
        <a:xfrm>
          <a:off x="0" y="0"/>
          <a:ext cx="0" cy="0"/>
          <a:chOff x="0" y="0"/>
          <a:chExt cx="0" cy="0"/>
        </a:xfrm>
      </p:grpSpPr>
      <p:sp>
        <p:nvSpPr>
          <p:cNvPr id="8" name="object 2">
            <a:extLst>
              <a:ext uri="{FF2B5EF4-FFF2-40B4-BE49-F238E27FC236}">
                <a16:creationId xmlns:a16="http://schemas.microsoft.com/office/drawing/2014/main" id="{A6752D55-DF7D-5D83-D872-C641E674A42F}"/>
              </a:ext>
            </a:extLst>
          </p:cNvPr>
          <p:cNvSpPr txBox="1">
            <a:spLocks noGrp="1"/>
          </p:cNvSpPr>
          <p:nvPr>
            <p:ph type="title"/>
          </p:nvPr>
        </p:nvSpPr>
        <p:spPr>
          <a:xfrm>
            <a:off x="2133600" y="250509"/>
            <a:ext cx="8042176" cy="1488956"/>
          </a:xfrm>
          <a:prstGeom prst="rect">
            <a:avLst/>
          </a:prstGeom>
        </p:spPr>
        <p:txBody>
          <a:bodyPr vert="horz" wrap="square" lIns="0" tIns="11516" rIns="0" bIns="0" rtlCol="0" anchor="ctr">
            <a:spAutoFit/>
          </a:bodyPr>
          <a:lstStyle/>
          <a:p>
            <a:pPr marL="11516" marR="4607" indent="213628" algn="ctr">
              <a:lnSpc>
                <a:spcPct val="100000"/>
              </a:lnSpc>
              <a:spcBef>
                <a:spcPts val="91"/>
              </a:spcBef>
            </a:pPr>
            <a:r>
              <a:rPr lang="it-IT" sz="3200" b="1" spc="9" dirty="0">
                <a:solidFill>
                  <a:srgbClr val="C00000"/>
                </a:solidFill>
                <a:latin typeface="+mn-lt"/>
              </a:rPr>
              <a:t>Cosa contraddistingue, quindi, il lavoro autonomo rispetto a quello subordinato?</a:t>
            </a:r>
            <a:br>
              <a:rPr lang="it-IT" sz="3200" b="1" spc="9" dirty="0">
                <a:solidFill>
                  <a:srgbClr val="C00000"/>
                </a:solidFill>
                <a:latin typeface="+mn-lt"/>
              </a:rPr>
            </a:br>
            <a:endParaRPr lang="it-IT" sz="3200" b="1" spc="9" dirty="0">
              <a:solidFill>
                <a:srgbClr val="C00000"/>
              </a:solidFill>
              <a:latin typeface="+mn-lt"/>
            </a:endParaRPr>
          </a:p>
        </p:txBody>
      </p:sp>
      <p:sp>
        <p:nvSpPr>
          <p:cNvPr id="11" name="CasellaDiTesto 10">
            <a:extLst>
              <a:ext uri="{FF2B5EF4-FFF2-40B4-BE49-F238E27FC236}">
                <a16:creationId xmlns:a16="http://schemas.microsoft.com/office/drawing/2014/main" id="{02B2B4F5-85B8-01DC-637D-BC7DC64C8CCA}"/>
              </a:ext>
            </a:extLst>
          </p:cNvPr>
          <p:cNvSpPr txBox="1"/>
          <p:nvPr/>
        </p:nvSpPr>
        <p:spPr>
          <a:xfrm>
            <a:off x="866775" y="1524001"/>
            <a:ext cx="10858500" cy="4708981"/>
          </a:xfrm>
          <a:prstGeom prst="rect">
            <a:avLst/>
          </a:prstGeom>
          <a:noFill/>
        </p:spPr>
        <p:txBody>
          <a:bodyPr wrap="square" rtlCol="0">
            <a:spAutoFit/>
          </a:bodyPr>
          <a:lstStyle/>
          <a:p>
            <a:pPr algn="just"/>
            <a:r>
              <a:rPr lang="it-IT" sz="2000" b="1" dirty="0"/>
              <a:t>Posizione del lavoratore: </a:t>
            </a:r>
          </a:p>
          <a:p>
            <a:pPr algn="just"/>
            <a:r>
              <a:rPr lang="it-IT" sz="2000" dirty="0"/>
              <a:t>Nel lavoro subordinato, il prestatore di lavoro è subordinato al potere direttivo e di controllo del datore di lavoro, che predetermina le modalità di erogazione della prestazione di lavoro.  Nel lavoro autonomo, invece, il prestatore di lavoro è autonomo nella gestione, avendo piena discrezionalità in merito al tempo, al luogo ed al modo di organizzazione della propria attività, ovviamente nei limiti imposti dal contratto o della natura dell’opera. </a:t>
            </a:r>
          </a:p>
          <a:p>
            <a:pPr algn="just"/>
            <a:endParaRPr lang="it-IT" sz="2000" dirty="0"/>
          </a:p>
          <a:p>
            <a:pPr algn="just"/>
            <a:r>
              <a:rPr lang="it-IT" sz="2000" b="1" dirty="0"/>
              <a:t>Organizzazione dell’impresa:</a:t>
            </a:r>
          </a:p>
          <a:p>
            <a:pPr algn="just"/>
            <a:r>
              <a:rPr lang="it-IT" sz="2000" dirty="0"/>
              <a:t>Che manca sempre nel lavoro subordinato, ma che invece può caratterizzare il lavoro autonomo</a:t>
            </a:r>
          </a:p>
          <a:p>
            <a:pPr algn="just"/>
            <a:endParaRPr lang="it-IT" sz="2000" b="1" dirty="0"/>
          </a:p>
          <a:p>
            <a:pPr algn="just"/>
            <a:r>
              <a:rPr lang="it-IT" sz="2000" b="1" dirty="0"/>
              <a:t>Incidenza del rischio </a:t>
            </a:r>
          </a:p>
          <a:p>
            <a:pPr algn="just"/>
            <a:r>
              <a:rPr lang="it-IT" sz="2000" dirty="0"/>
              <a:t>Si fa riferimento al rischio connesso all’esercizio dell’attività produttiva, rispetto al quale il lavoratore subordinato ne è del tutto esonerato, mentre ricade completamente sul lavoratore autonomo. </a:t>
            </a:r>
          </a:p>
          <a:p>
            <a:pPr algn="just"/>
            <a:endParaRPr sz="2000" dirty="0"/>
          </a:p>
          <a:p>
            <a:pPr algn="just"/>
            <a:endParaRPr sz="2000" dirty="0"/>
          </a:p>
        </p:txBody>
      </p:sp>
    </p:spTree>
    <p:extLst>
      <p:ext uri="{BB962C8B-B14F-4D97-AF65-F5344CB8AC3E}">
        <p14:creationId xmlns:p14="http://schemas.microsoft.com/office/powerpoint/2010/main" val="1746588959"/>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object 2"/>
          <p:cNvSpPr txBox="1">
            <a:spLocks noGrp="1"/>
          </p:cNvSpPr>
          <p:nvPr>
            <p:ph type="title"/>
          </p:nvPr>
        </p:nvSpPr>
        <p:spPr>
          <a:xfrm>
            <a:off x="2209800" y="1600201"/>
            <a:ext cx="8042176" cy="504071"/>
          </a:xfrm>
          <a:prstGeom prst="rect">
            <a:avLst/>
          </a:prstGeom>
        </p:spPr>
        <p:txBody>
          <a:bodyPr vert="horz" wrap="square" lIns="0" tIns="11516" rIns="0" bIns="0" rtlCol="0" anchor="ctr">
            <a:spAutoFit/>
          </a:bodyPr>
          <a:lstStyle/>
          <a:p>
            <a:pPr marL="11516" marR="4607" indent="213628" algn="ctr">
              <a:lnSpc>
                <a:spcPct val="100000"/>
              </a:lnSpc>
              <a:spcBef>
                <a:spcPts val="91"/>
              </a:spcBef>
            </a:pPr>
            <a:r>
              <a:rPr lang="it-IT" sz="3200" b="1" spc="9" dirty="0">
                <a:solidFill>
                  <a:srgbClr val="C00000"/>
                </a:solidFill>
                <a:latin typeface="+mn-lt"/>
              </a:rPr>
              <a:t>I DOVERI DEL PUBBLICO DIPENDENTE</a:t>
            </a:r>
            <a:endParaRPr sz="3200" b="1" spc="9" dirty="0">
              <a:solidFill>
                <a:srgbClr val="C00000"/>
              </a:solidFill>
              <a:latin typeface="+mn-lt"/>
            </a:endParaRPr>
          </a:p>
        </p:txBody>
      </p:sp>
      <p:sp>
        <p:nvSpPr>
          <p:cNvPr id="11" name="CasellaDiTesto 10"/>
          <p:cNvSpPr txBox="1"/>
          <p:nvPr/>
        </p:nvSpPr>
        <p:spPr>
          <a:xfrm>
            <a:off x="2057400" y="2286000"/>
            <a:ext cx="8153400" cy="3785652"/>
          </a:xfrm>
          <a:prstGeom prst="rect">
            <a:avLst/>
          </a:prstGeom>
          <a:noFill/>
        </p:spPr>
        <p:txBody>
          <a:bodyPr wrap="square" rtlCol="0">
            <a:spAutoFit/>
          </a:bodyPr>
          <a:lstStyle/>
          <a:p>
            <a:pPr algn="just"/>
            <a:r>
              <a:rPr lang="it-IT" sz="2000" b="1" dirty="0">
                <a:solidFill>
                  <a:srgbClr val="C00000"/>
                </a:solidFill>
              </a:rPr>
              <a:t>DOVERI PUBBLICISTICI</a:t>
            </a:r>
          </a:p>
          <a:p>
            <a:pPr algn="just"/>
            <a:r>
              <a:rPr lang="it-IT" sz="2000" dirty="0"/>
              <a:t>L’art. 51 della Costituzione sancisce il </a:t>
            </a:r>
            <a:r>
              <a:rPr lang="it-IT" sz="2000" b="1" dirty="0"/>
              <a:t>dovere di fedeltà alla Repubblica </a:t>
            </a:r>
            <a:r>
              <a:rPr lang="it-IT" sz="2000" dirty="0"/>
              <a:t>mentre l’art.97 afferma i principi di </a:t>
            </a:r>
            <a:r>
              <a:rPr lang="it-IT" sz="2000" b="1" dirty="0"/>
              <a:t>imparzialità e buon andamento </a:t>
            </a:r>
            <a:r>
              <a:rPr lang="it-IT" sz="2000" dirty="0"/>
              <a:t>per favorire rapporti di fiducia fra amministrazione e cittadino. </a:t>
            </a:r>
          </a:p>
          <a:p>
            <a:pPr algn="just"/>
            <a:endParaRPr lang="it-IT" sz="2000" dirty="0"/>
          </a:p>
          <a:p>
            <a:pPr algn="just"/>
            <a:r>
              <a:rPr lang="it-IT" sz="2000" b="1" dirty="0">
                <a:solidFill>
                  <a:srgbClr val="C00000"/>
                </a:solidFill>
              </a:rPr>
              <a:t>DOVERI PRIVATISTICI</a:t>
            </a:r>
          </a:p>
          <a:p>
            <a:pPr algn="just"/>
            <a:r>
              <a:rPr lang="it-IT" sz="2000" dirty="0"/>
              <a:t>Gli artt. 2104 e 2105 del c.c. richiamano ai doveri di </a:t>
            </a:r>
            <a:r>
              <a:rPr lang="it-IT" sz="2000" b="1" dirty="0"/>
              <a:t>diligenza, obbedienza e fedeltà</a:t>
            </a:r>
            <a:r>
              <a:rPr lang="it-IT" sz="2000" dirty="0"/>
              <a:t>. </a:t>
            </a:r>
          </a:p>
          <a:p>
            <a:pPr algn="just"/>
            <a:r>
              <a:rPr lang="it-IT" sz="2000" dirty="0"/>
              <a:t>L’art.54 del </a:t>
            </a:r>
            <a:r>
              <a:rPr lang="it-IT" sz="2000" dirty="0" err="1"/>
              <a:t>D.Lgs.</a:t>
            </a:r>
            <a:r>
              <a:rPr lang="it-IT" sz="2000" dirty="0"/>
              <a:t> 165/2001 (sostituito dalla legge 190/2012) ha dato vita ad un nuovo codice di comportamento dei dipendenti pubblici per assicurare la qualità dei servizi, la prevenzione della corruzione, il rispetto dei doveri costituzionali di diligenza, lealtà, imparzialità. </a:t>
            </a:r>
            <a:endParaRPr sz="2000"/>
          </a:p>
        </p:txBody>
      </p:sp>
    </p:spTree>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object 2"/>
          <p:cNvSpPr txBox="1">
            <a:spLocks noGrp="1"/>
          </p:cNvSpPr>
          <p:nvPr>
            <p:ph type="title"/>
          </p:nvPr>
        </p:nvSpPr>
        <p:spPr>
          <a:xfrm>
            <a:off x="2168624" y="869693"/>
            <a:ext cx="8042176" cy="688737"/>
          </a:xfrm>
          <a:prstGeom prst="rect">
            <a:avLst/>
          </a:prstGeom>
        </p:spPr>
        <p:txBody>
          <a:bodyPr vert="horz" wrap="square" lIns="0" tIns="11516" rIns="0" bIns="0" rtlCol="0" anchor="ctr">
            <a:spAutoFit/>
          </a:bodyPr>
          <a:lstStyle/>
          <a:p>
            <a:pPr marL="11516" marR="4607" indent="213628" algn="ctr">
              <a:lnSpc>
                <a:spcPct val="100000"/>
              </a:lnSpc>
              <a:spcBef>
                <a:spcPts val="91"/>
              </a:spcBef>
            </a:pPr>
            <a:r>
              <a:rPr lang="it-IT" spc="9" dirty="0">
                <a:solidFill>
                  <a:srgbClr val="C00000"/>
                </a:solidFill>
                <a:latin typeface="+mn-lt"/>
              </a:rPr>
              <a:t>CODICE </a:t>
            </a:r>
            <a:r>
              <a:rPr lang="it-IT" spc="9" dirty="0" err="1">
                <a:solidFill>
                  <a:srgbClr val="C00000"/>
                </a:solidFill>
                <a:latin typeface="+mn-lt"/>
              </a:rPr>
              <a:t>DI</a:t>
            </a:r>
            <a:r>
              <a:rPr lang="it-IT" spc="9" dirty="0">
                <a:solidFill>
                  <a:srgbClr val="C00000"/>
                </a:solidFill>
                <a:latin typeface="+mn-lt"/>
              </a:rPr>
              <a:t> COMPORTAMENTO</a:t>
            </a:r>
            <a:endParaRPr sz="3200" b="1" spc="9" dirty="0">
              <a:solidFill>
                <a:srgbClr val="C00000"/>
              </a:solidFill>
              <a:latin typeface="+mn-lt"/>
            </a:endParaRPr>
          </a:p>
        </p:txBody>
      </p:sp>
      <p:sp>
        <p:nvSpPr>
          <p:cNvPr id="11" name="CasellaDiTesto 10"/>
          <p:cNvSpPr txBox="1"/>
          <p:nvPr/>
        </p:nvSpPr>
        <p:spPr>
          <a:xfrm>
            <a:off x="2057400" y="1981201"/>
            <a:ext cx="8153400" cy="4401205"/>
          </a:xfrm>
          <a:prstGeom prst="rect">
            <a:avLst/>
          </a:prstGeom>
          <a:noFill/>
        </p:spPr>
        <p:txBody>
          <a:bodyPr wrap="square" rtlCol="0">
            <a:spAutoFit/>
          </a:bodyPr>
          <a:lstStyle/>
          <a:p>
            <a:pPr algn="just"/>
            <a:r>
              <a:rPr lang="it-IT" sz="2000" dirty="0"/>
              <a:t>Il nuovo </a:t>
            </a:r>
            <a:r>
              <a:rPr lang="it-IT" sz="2000" b="1" dirty="0"/>
              <a:t>codice di comportamento dei dipendenti pubblici è stato approvato con DPR 16/04/2013, n.62. </a:t>
            </a:r>
          </a:p>
          <a:p>
            <a:pPr algn="just"/>
            <a:r>
              <a:rPr lang="it-IT" sz="2000" dirty="0"/>
              <a:t>Esso introduce divieti da parte dei dipendenti che non potranno chiedere, sollecitare ed accettare regali o altre utilità per compiere atti del proprio ufficio. </a:t>
            </a:r>
          </a:p>
          <a:p>
            <a:pPr algn="just"/>
            <a:r>
              <a:rPr lang="it-IT" sz="2000" dirty="0"/>
              <a:t>Viene recepito in allegato ai contratti collettivi e coordinato con le previsioni in materia di responsabilità contrattuali.</a:t>
            </a:r>
          </a:p>
          <a:p>
            <a:pPr algn="just"/>
            <a:endParaRPr lang="it-IT" sz="2000" dirty="0"/>
          </a:p>
          <a:p>
            <a:pPr algn="just"/>
            <a:r>
              <a:rPr lang="it-IT" sz="2000" dirty="0"/>
              <a:t>La contrattazione collettiva, in genere, prevede il </a:t>
            </a:r>
            <a:r>
              <a:rPr lang="it-IT" sz="2000" b="1" dirty="0"/>
              <a:t>codice disciplinare</a:t>
            </a:r>
            <a:r>
              <a:rPr lang="it-IT" sz="2000" dirty="0"/>
              <a:t>.</a:t>
            </a:r>
          </a:p>
          <a:p>
            <a:pPr algn="just"/>
            <a:endParaRPr lang="it-IT" sz="2000" dirty="0"/>
          </a:p>
          <a:p>
            <a:pPr algn="just"/>
            <a:r>
              <a:rPr lang="it-IT" sz="2000" u="sng" dirty="0"/>
              <a:t>La differenza è che mentre il primo delinea gli obblighi di condotta ed è definito con legge, il secondo stabilisce le infrazioni e le relative sanzioni ed è contenuto nei contratti collettivi nazionali di lavoro per ciascun comparto e area.</a:t>
            </a:r>
          </a:p>
        </p:txBody>
      </p:sp>
    </p:spTree>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object 2"/>
          <p:cNvSpPr txBox="1">
            <a:spLocks noGrp="1"/>
          </p:cNvSpPr>
          <p:nvPr>
            <p:ph type="title"/>
          </p:nvPr>
        </p:nvSpPr>
        <p:spPr>
          <a:xfrm>
            <a:off x="2209800" y="1600201"/>
            <a:ext cx="8042176" cy="504071"/>
          </a:xfrm>
          <a:prstGeom prst="rect">
            <a:avLst/>
          </a:prstGeom>
        </p:spPr>
        <p:txBody>
          <a:bodyPr vert="horz" wrap="square" lIns="0" tIns="11516" rIns="0" bIns="0" rtlCol="0" anchor="ctr">
            <a:spAutoFit/>
          </a:bodyPr>
          <a:lstStyle/>
          <a:p>
            <a:pPr marL="11516" marR="4607" indent="213628" algn="ctr">
              <a:lnSpc>
                <a:spcPct val="100000"/>
              </a:lnSpc>
              <a:spcBef>
                <a:spcPts val="91"/>
              </a:spcBef>
            </a:pPr>
            <a:r>
              <a:rPr lang="it-IT" sz="3200" b="1" spc="9" dirty="0">
                <a:solidFill>
                  <a:srgbClr val="C00000"/>
                </a:solidFill>
                <a:latin typeface="+mn-lt"/>
              </a:rPr>
              <a:t>IL WHISTLEBLOWING</a:t>
            </a:r>
            <a:endParaRPr sz="3200" b="1" spc="9" dirty="0">
              <a:solidFill>
                <a:srgbClr val="C00000"/>
              </a:solidFill>
              <a:latin typeface="+mn-lt"/>
            </a:endParaRPr>
          </a:p>
        </p:txBody>
      </p:sp>
      <p:sp>
        <p:nvSpPr>
          <p:cNvPr id="11" name="CasellaDiTesto 10"/>
          <p:cNvSpPr txBox="1"/>
          <p:nvPr/>
        </p:nvSpPr>
        <p:spPr>
          <a:xfrm>
            <a:off x="2057400" y="2286001"/>
            <a:ext cx="8153400" cy="3477875"/>
          </a:xfrm>
          <a:prstGeom prst="rect">
            <a:avLst/>
          </a:prstGeom>
          <a:noFill/>
        </p:spPr>
        <p:txBody>
          <a:bodyPr wrap="square" rtlCol="0">
            <a:spAutoFit/>
          </a:bodyPr>
          <a:lstStyle/>
          <a:p>
            <a:pPr algn="just"/>
            <a:r>
              <a:rPr lang="it-IT" sz="2000" dirty="0"/>
              <a:t>Con la legge anticorruzione ANAC n.190/2012 ha fatto ingresso la figura del «</a:t>
            </a:r>
            <a:r>
              <a:rPr lang="it-IT" sz="2000" i="1" dirty="0" err="1"/>
              <a:t>whistleblowing</a:t>
            </a:r>
            <a:r>
              <a:rPr lang="it-IT" sz="2000" i="1" dirty="0"/>
              <a:t>»: </a:t>
            </a:r>
            <a:r>
              <a:rPr lang="it-IT" sz="2000" b="1" i="1" dirty="0"/>
              <a:t>condotta di chi denuncia, pubblicamente o alle competenti autorità, attività illecite o fraudolente all’interno di un’organizzazione pubblica o privata. </a:t>
            </a:r>
          </a:p>
          <a:p>
            <a:pPr algn="just"/>
            <a:endParaRPr lang="it-IT" sz="2000" b="1" i="1" dirty="0"/>
          </a:p>
          <a:p>
            <a:pPr algn="just"/>
            <a:r>
              <a:rPr lang="it-IT" sz="2000" b="1" dirty="0"/>
              <a:t>L’art. 54bis T.U. pubblico impiego</a:t>
            </a:r>
            <a:r>
              <a:rPr lang="it-IT" sz="2000" dirty="0"/>
              <a:t> tutela il lavoratore che segnala al Responsabile della prevenzione e della corruzione e della trasparenza ovvero denuncia all’autorità giudiziaria, condotte illecite di cui sia venuto a conoscenza in ragione del proprio rapporto di lavoro. Egli infatti, </a:t>
            </a:r>
            <a:r>
              <a:rPr lang="it-IT" sz="2000" b="1" dirty="0"/>
              <a:t>non può essere sanzionato</a:t>
            </a:r>
            <a:r>
              <a:rPr lang="it-IT" sz="2000" dirty="0"/>
              <a:t>, </a:t>
            </a:r>
            <a:r>
              <a:rPr lang="it-IT" sz="2000" b="1" dirty="0" err="1"/>
              <a:t>demansionato</a:t>
            </a:r>
            <a:r>
              <a:rPr lang="it-IT" sz="2000" dirty="0"/>
              <a:t>, </a:t>
            </a:r>
            <a:r>
              <a:rPr lang="it-IT" sz="2000" b="1" dirty="0"/>
              <a:t>licenziato</a:t>
            </a:r>
            <a:r>
              <a:rPr lang="it-IT" sz="2000" dirty="0"/>
              <a:t>, </a:t>
            </a:r>
            <a:r>
              <a:rPr lang="it-IT" sz="2000" b="1" dirty="0"/>
              <a:t>trasferito</a:t>
            </a:r>
            <a:r>
              <a:rPr lang="it-IT" sz="2000" dirty="0"/>
              <a:t> o </a:t>
            </a:r>
            <a:r>
              <a:rPr lang="it-IT" sz="2000" b="1" dirty="0"/>
              <a:t>sottoposto ad altra misura avente effetti negativi.</a:t>
            </a:r>
            <a:endParaRPr sz="2000" b="1"/>
          </a:p>
        </p:txBody>
      </p:sp>
    </p:spTree>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object 2"/>
          <p:cNvSpPr txBox="1">
            <a:spLocks noGrp="1"/>
          </p:cNvSpPr>
          <p:nvPr>
            <p:ph type="title"/>
          </p:nvPr>
        </p:nvSpPr>
        <p:spPr>
          <a:xfrm>
            <a:off x="2209800" y="1600201"/>
            <a:ext cx="8042176" cy="504071"/>
          </a:xfrm>
          <a:prstGeom prst="rect">
            <a:avLst/>
          </a:prstGeom>
        </p:spPr>
        <p:txBody>
          <a:bodyPr vert="horz" wrap="square" lIns="0" tIns="11516" rIns="0" bIns="0" rtlCol="0" anchor="ctr">
            <a:spAutoFit/>
          </a:bodyPr>
          <a:lstStyle/>
          <a:p>
            <a:pPr marL="11516" marR="4607" indent="213628" algn="ctr">
              <a:lnSpc>
                <a:spcPct val="100000"/>
              </a:lnSpc>
              <a:spcBef>
                <a:spcPts val="91"/>
              </a:spcBef>
            </a:pPr>
            <a:r>
              <a:rPr lang="it-IT" sz="3200" b="1" spc="9" dirty="0">
                <a:solidFill>
                  <a:srgbClr val="C00000"/>
                </a:solidFill>
                <a:latin typeface="+mn-lt"/>
              </a:rPr>
              <a:t>IL DOVERE </a:t>
            </a:r>
            <a:r>
              <a:rPr lang="it-IT" sz="3200" b="1" spc="9" dirty="0" err="1">
                <a:solidFill>
                  <a:srgbClr val="C00000"/>
                </a:solidFill>
                <a:latin typeface="+mn-lt"/>
              </a:rPr>
              <a:t>DI</a:t>
            </a:r>
            <a:r>
              <a:rPr lang="it-IT" sz="3200" b="1" spc="9" dirty="0">
                <a:solidFill>
                  <a:srgbClr val="C00000"/>
                </a:solidFill>
                <a:latin typeface="+mn-lt"/>
              </a:rPr>
              <a:t> ESCLUSIVITA’</a:t>
            </a:r>
            <a:endParaRPr sz="3200" b="1" spc="9" dirty="0">
              <a:solidFill>
                <a:srgbClr val="C00000"/>
              </a:solidFill>
              <a:latin typeface="+mn-lt"/>
            </a:endParaRPr>
          </a:p>
        </p:txBody>
      </p:sp>
      <p:sp>
        <p:nvSpPr>
          <p:cNvPr id="11" name="CasellaDiTesto 10"/>
          <p:cNvSpPr txBox="1"/>
          <p:nvPr/>
        </p:nvSpPr>
        <p:spPr>
          <a:xfrm>
            <a:off x="2057400" y="2286000"/>
            <a:ext cx="8153400" cy="3785652"/>
          </a:xfrm>
          <a:prstGeom prst="rect">
            <a:avLst/>
          </a:prstGeom>
          <a:noFill/>
        </p:spPr>
        <p:txBody>
          <a:bodyPr wrap="square" rtlCol="0">
            <a:spAutoFit/>
          </a:bodyPr>
          <a:lstStyle/>
          <a:p>
            <a:pPr algn="just"/>
            <a:r>
              <a:rPr lang="it-IT" sz="2000" b="1" dirty="0"/>
              <a:t>Art. 53 </a:t>
            </a:r>
            <a:r>
              <a:rPr lang="it-IT" sz="2000" b="1" dirty="0" err="1"/>
              <a:t>D.Lgs.</a:t>
            </a:r>
            <a:r>
              <a:rPr lang="it-IT" sz="2000" b="1" dirty="0"/>
              <a:t> 165/2001</a:t>
            </a:r>
          </a:p>
          <a:p>
            <a:pPr algn="just"/>
            <a:r>
              <a:rPr lang="it-IT" sz="2000" dirty="0"/>
              <a:t>Il pubblico dipendente è tenuto a riservare tutta la sua attività lavorativa all’amministrazione. </a:t>
            </a:r>
          </a:p>
          <a:p>
            <a:pPr algn="just"/>
            <a:r>
              <a:rPr lang="it-IT" sz="2000" dirty="0"/>
              <a:t>La disciplina di base in tema di incompatibilità, cumulo di impieghi e incarichi nel pubblico impiego è applicabile sia ai dipendenti privatizzati che a quelli in regime di diritto pubblico.</a:t>
            </a:r>
          </a:p>
          <a:p>
            <a:pPr algn="just"/>
            <a:r>
              <a:rPr lang="it-IT" sz="2000" b="1" dirty="0"/>
              <a:t>Il pubblico impiegato non può svolgere attività commerciali, imprenditoriali, industriali, artigianali e professionali in costanza di rapporto di lavoro</a:t>
            </a:r>
            <a:r>
              <a:rPr lang="it-IT" sz="2000" dirty="0"/>
              <a:t>.</a:t>
            </a:r>
          </a:p>
          <a:p>
            <a:pPr algn="just"/>
            <a:r>
              <a:rPr lang="it-IT" sz="2000" b="1" dirty="0"/>
              <a:t>Il dipendente, inoltre, può svolgere solo incarichi previamente conferiti o autorizzati dall’amministrazione di appartenenza o che siano comunque previsti o disciplinati dalla legge o da altre fonti normative</a:t>
            </a:r>
            <a:r>
              <a:rPr lang="it-IT" sz="2000" dirty="0"/>
              <a:t>.</a:t>
            </a:r>
            <a:endParaRPr sz="2000"/>
          </a:p>
        </p:txBody>
      </p:sp>
    </p:spTree>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object 2"/>
          <p:cNvSpPr txBox="1">
            <a:spLocks noGrp="1"/>
          </p:cNvSpPr>
          <p:nvPr>
            <p:ph type="title"/>
          </p:nvPr>
        </p:nvSpPr>
        <p:spPr>
          <a:xfrm>
            <a:off x="2209800" y="1169314"/>
            <a:ext cx="8042176" cy="1365845"/>
          </a:xfrm>
          <a:prstGeom prst="rect">
            <a:avLst/>
          </a:prstGeom>
        </p:spPr>
        <p:txBody>
          <a:bodyPr vert="horz" wrap="square" lIns="0" tIns="11516" rIns="0" bIns="0" rtlCol="0" anchor="ctr">
            <a:spAutoFit/>
          </a:bodyPr>
          <a:lstStyle/>
          <a:p>
            <a:pPr marL="11516" marR="4607" indent="213628" algn="ctr">
              <a:lnSpc>
                <a:spcPct val="100000"/>
              </a:lnSpc>
              <a:spcBef>
                <a:spcPts val="91"/>
              </a:spcBef>
            </a:pPr>
            <a:r>
              <a:rPr lang="it-IT" spc="9" dirty="0">
                <a:solidFill>
                  <a:srgbClr val="C00000"/>
                </a:solidFill>
                <a:latin typeface="+mn-lt"/>
              </a:rPr>
              <a:t>DIRITTI DEL LAVORATORE PUBBLICO</a:t>
            </a:r>
            <a:endParaRPr sz="3200" b="1" spc="9" dirty="0">
              <a:solidFill>
                <a:srgbClr val="C00000"/>
              </a:solidFill>
              <a:latin typeface="+mn-lt"/>
            </a:endParaRPr>
          </a:p>
        </p:txBody>
      </p:sp>
      <p:sp>
        <p:nvSpPr>
          <p:cNvPr id="11" name="CasellaDiTesto 10"/>
          <p:cNvSpPr txBox="1"/>
          <p:nvPr/>
        </p:nvSpPr>
        <p:spPr>
          <a:xfrm>
            <a:off x="2057400" y="2286001"/>
            <a:ext cx="8153400" cy="3477875"/>
          </a:xfrm>
          <a:prstGeom prst="rect">
            <a:avLst/>
          </a:prstGeom>
          <a:noFill/>
        </p:spPr>
        <p:txBody>
          <a:bodyPr wrap="square" rtlCol="0">
            <a:spAutoFit/>
          </a:bodyPr>
          <a:lstStyle/>
          <a:p>
            <a:pPr algn="just"/>
            <a:r>
              <a:rPr lang="it-IT" sz="2000" dirty="0"/>
              <a:t>Il carattere bilaterale del rapporto di impiego da riscontro a dei diritti. </a:t>
            </a:r>
          </a:p>
          <a:p>
            <a:pPr algn="just"/>
            <a:r>
              <a:rPr lang="it-IT" sz="2000" dirty="0"/>
              <a:t>• </a:t>
            </a:r>
            <a:r>
              <a:rPr lang="it-IT" sz="2000" b="1" dirty="0"/>
              <a:t>Diritti patrimoniali</a:t>
            </a:r>
            <a:r>
              <a:rPr lang="it-IT" sz="2000" dirty="0"/>
              <a:t>: diritto alla retribuzione che si articola in trattamento fondamentale e trattamento accessorio;</a:t>
            </a:r>
          </a:p>
          <a:p>
            <a:pPr algn="just"/>
            <a:r>
              <a:rPr lang="it-IT" sz="2000" dirty="0"/>
              <a:t>• </a:t>
            </a:r>
            <a:r>
              <a:rPr lang="it-IT" sz="2000" b="1" dirty="0"/>
              <a:t>Diritti personali</a:t>
            </a:r>
            <a:r>
              <a:rPr lang="it-IT" sz="2000" dirty="0"/>
              <a:t>: integrità fisica, salute, dignità, liberta;</a:t>
            </a:r>
          </a:p>
          <a:p>
            <a:pPr algn="just"/>
            <a:r>
              <a:rPr lang="it-IT" sz="2000" dirty="0"/>
              <a:t>• </a:t>
            </a:r>
            <a:r>
              <a:rPr lang="it-IT" sz="2000" b="1" dirty="0"/>
              <a:t>Diritti sindacali: </a:t>
            </a:r>
            <a:r>
              <a:rPr lang="it-IT" sz="2000" dirty="0"/>
              <a:t>attività sindacale;</a:t>
            </a:r>
          </a:p>
          <a:p>
            <a:pPr algn="just"/>
            <a:r>
              <a:rPr lang="it-IT" sz="2000" dirty="0"/>
              <a:t>• </a:t>
            </a:r>
            <a:r>
              <a:rPr lang="it-IT" sz="2000" b="1" dirty="0"/>
              <a:t>Diritto ad eseguire la prestazione lavorativa</a:t>
            </a:r>
            <a:r>
              <a:rPr lang="it-IT" sz="2000" dirty="0"/>
              <a:t>;</a:t>
            </a:r>
          </a:p>
          <a:p>
            <a:pPr algn="just"/>
            <a:r>
              <a:rPr lang="it-IT" sz="2000" dirty="0"/>
              <a:t>• </a:t>
            </a:r>
            <a:r>
              <a:rPr lang="it-IT" sz="2000" b="1" dirty="0"/>
              <a:t>Diritti non patrimoniali</a:t>
            </a:r>
            <a:r>
              <a:rPr lang="it-IT" sz="2000" dirty="0"/>
              <a:t>: diritto alla permanenza nel rapporto di lavoro, diritto allo svolgimento delle mansioni, diritto alla progressione, diritto al riposo (ferie, permessi e malattia), diritto alla riservatezza e rispetto per il trattamento di dati sensibili, diritto alle pari opportunità tra uomini e donne sul luogo di lavoro. </a:t>
            </a:r>
          </a:p>
        </p:txBody>
      </p:sp>
    </p:spTree>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B27AA0-E871-8232-1F7A-9C9E91BE6814}"/>
            </a:ext>
          </a:extLst>
        </p:cNvPr>
        <p:cNvGrpSpPr/>
        <p:nvPr/>
      </p:nvGrpSpPr>
      <p:grpSpPr>
        <a:xfrm>
          <a:off x="0" y="0"/>
          <a:ext cx="0" cy="0"/>
          <a:chOff x="0" y="0"/>
          <a:chExt cx="0" cy="0"/>
        </a:xfrm>
      </p:grpSpPr>
      <p:sp>
        <p:nvSpPr>
          <p:cNvPr id="8" name="object 2">
            <a:extLst>
              <a:ext uri="{FF2B5EF4-FFF2-40B4-BE49-F238E27FC236}">
                <a16:creationId xmlns:a16="http://schemas.microsoft.com/office/drawing/2014/main" id="{6DFA3F08-E9D7-BF58-964B-5A77D1E5AB4C}"/>
              </a:ext>
            </a:extLst>
          </p:cNvPr>
          <p:cNvSpPr txBox="1">
            <a:spLocks noGrp="1"/>
          </p:cNvSpPr>
          <p:nvPr>
            <p:ph type="title"/>
          </p:nvPr>
        </p:nvSpPr>
        <p:spPr>
          <a:xfrm>
            <a:off x="1816396" y="165926"/>
            <a:ext cx="8042176" cy="565626"/>
          </a:xfrm>
          <a:prstGeom prst="rect">
            <a:avLst/>
          </a:prstGeom>
        </p:spPr>
        <p:txBody>
          <a:bodyPr vert="horz" wrap="square" lIns="0" tIns="11516" rIns="0" bIns="0" rtlCol="0" anchor="ctr">
            <a:spAutoFit/>
          </a:bodyPr>
          <a:lstStyle/>
          <a:p>
            <a:pPr marL="11516" marR="4607" indent="213628" algn="ctr">
              <a:lnSpc>
                <a:spcPct val="100000"/>
              </a:lnSpc>
              <a:spcBef>
                <a:spcPts val="91"/>
              </a:spcBef>
            </a:pPr>
            <a:r>
              <a:rPr lang="it-IT" sz="3600" spc="9" dirty="0">
                <a:solidFill>
                  <a:srgbClr val="C00000"/>
                </a:solidFill>
                <a:latin typeface="+mn-lt"/>
              </a:rPr>
              <a:t>TEST</a:t>
            </a:r>
            <a:endParaRPr sz="2400" b="1" spc="9" dirty="0">
              <a:solidFill>
                <a:srgbClr val="C00000"/>
              </a:solidFill>
              <a:latin typeface="+mn-lt"/>
            </a:endParaRPr>
          </a:p>
        </p:txBody>
      </p:sp>
      <p:sp>
        <p:nvSpPr>
          <p:cNvPr id="11" name="CasellaDiTesto 10">
            <a:extLst>
              <a:ext uri="{FF2B5EF4-FFF2-40B4-BE49-F238E27FC236}">
                <a16:creationId xmlns:a16="http://schemas.microsoft.com/office/drawing/2014/main" id="{BB8AFA17-D388-4691-5432-6864A49E96FD}"/>
              </a:ext>
            </a:extLst>
          </p:cNvPr>
          <p:cNvSpPr txBox="1"/>
          <p:nvPr/>
        </p:nvSpPr>
        <p:spPr>
          <a:xfrm>
            <a:off x="595423" y="1127053"/>
            <a:ext cx="11089758" cy="5940088"/>
          </a:xfrm>
          <a:prstGeom prst="rect">
            <a:avLst/>
          </a:prstGeom>
          <a:noFill/>
        </p:spPr>
        <p:txBody>
          <a:bodyPr wrap="square" rtlCol="0">
            <a:spAutoFit/>
          </a:bodyPr>
          <a:lstStyle/>
          <a:p>
            <a:r>
              <a:rPr lang="it-IT" sz="2000" b="1" dirty="0"/>
              <a:t>Quale tra i seguenti è un diritto del dipendente pubblico?</a:t>
            </a:r>
            <a:br>
              <a:rPr lang="it-IT" sz="2000" dirty="0"/>
            </a:br>
            <a:r>
              <a:rPr lang="it-IT" sz="2000" dirty="0"/>
              <a:t>A) Avere una retribuzione maggiorata in caso di ferie non godute.</a:t>
            </a:r>
            <a:br>
              <a:rPr lang="it-IT" sz="2000" dirty="0"/>
            </a:br>
            <a:r>
              <a:rPr lang="it-IT" sz="2000" dirty="0"/>
              <a:t>B) Accedere a qualsiasi posizione all'interno della pubblica amministrazione senza requisiti.</a:t>
            </a:r>
            <a:br>
              <a:rPr lang="it-IT" sz="2000" dirty="0"/>
            </a:br>
            <a:r>
              <a:rPr lang="it-IT" sz="2000" dirty="0"/>
              <a:t>C) Partecipare a concorsi pubblici solo per posizioni a tempo determinato.</a:t>
            </a:r>
            <a:br>
              <a:rPr lang="it-IT" sz="2000" dirty="0"/>
            </a:br>
            <a:r>
              <a:rPr lang="it-IT" sz="2000" dirty="0"/>
              <a:t>D) Godere di un trattamento economico e giuridico previsto dal contratto collettivo.</a:t>
            </a:r>
          </a:p>
          <a:p>
            <a:endParaRPr lang="it-IT" sz="2000" dirty="0"/>
          </a:p>
          <a:p>
            <a:r>
              <a:rPr lang="it-IT" sz="2000" b="1" dirty="0"/>
              <a:t>2. In che modo i dirigenti pubblici possono essere scelti?</a:t>
            </a:r>
            <a:br>
              <a:rPr lang="it-IT" sz="2000" dirty="0"/>
            </a:br>
            <a:r>
              <a:rPr lang="it-IT" sz="2000" dirty="0"/>
              <a:t>A) Solo tramite elezione da parte dei cittadini.</a:t>
            </a:r>
            <a:br>
              <a:rPr lang="it-IT" sz="2000" dirty="0"/>
            </a:br>
            <a:r>
              <a:rPr lang="it-IT" sz="2000" dirty="0"/>
              <a:t>B) Attraverso selezioni pubbliche e concorsi.</a:t>
            </a:r>
            <a:br>
              <a:rPr lang="it-IT" sz="2000" dirty="0"/>
            </a:br>
            <a:r>
              <a:rPr lang="it-IT" sz="2000" dirty="0"/>
              <a:t>C) Direttamente dal governo senza necessità di selezione.</a:t>
            </a:r>
            <a:br>
              <a:rPr lang="it-IT" sz="2000" dirty="0"/>
            </a:br>
            <a:r>
              <a:rPr lang="it-IT" sz="2000" dirty="0"/>
              <a:t>D) Solo in base a precedenti esperienze nel settore privato.</a:t>
            </a:r>
          </a:p>
          <a:p>
            <a:endParaRPr lang="it-IT" sz="2000" dirty="0"/>
          </a:p>
          <a:p>
            <a:r>
              <a:rPr lang="it-IT" sz="2000" b="1" dirty="0"/>
              <a:t>Quale tra i seguenti comportamenti non rientra tra i doveri del dipendente pubblico?</a:t>
            </a:r>
            <a:br>
              <a:rPr lang="it-IT" sz="2000" dirty="0"/>
            </a:br>
            <a:r>
              <a:rPr lang="it-IT" sz="2000" dirty="0"/>
              <a:t>A) Adempiere ai compiti assegnati con diligenza e responsabilità.</a:t>
            </a:r>
            <a:br>
              <a:rPr lang="it-IT" sz="2000" dirty="0"/>
            </a:br>
            <a:r>
              <a:rPr lang="it-IT" sz="2000" dirty="0"/>
              <a:t>B) Rispettare l’orario di lavoro e le disposizioni dell'ente pubblico.</a:t>
            </a:r>
            <a:br>
              <a:rPr lang="it-IT" sz="2000" dirty="0"/>
            </a:br>
            <a:r>
              <a:rPr lang="it-IT" sz="2000" dirty="0"/>
              <a:t>C) Partecipare a manifestazioni politiche durante l’orario di lavoro.</a:t>
            </a:r>
            <a:br>
              <a:rPr lang="it-IT" sz="2000" dirty="0"/>
            </a:br>
            <a:r>
              <a:rPr lang="it-IT" sz="2000" dirty="0"/>
              <a:t>D) Riservatezza su dati e informazioni relative all'attività lavorativa</a:t>
            </a:r>
          </a:p>
          <a:p>
            <a:pPr algn="just"/>
            <a:endParaRPr lang="it-IT" sz="2000" dirty="0"/>
          </a:p>
          <a:p>
            <a:pPr algn="just"/>
            <a:endParaRPr lang="it-IT" sz="2000" dirty="0"/>
          </a:p>
        </p:txBody>
      </p:sp>
    </p:spTree>
    <p:extLst>
      <p:ext uri="{BB962C8B-B14F-4D97-AF65-F5344CB8AC3E}">
        <p14:creationId xmlns:p14="http://schemas.microsoft.com/office/powerpoint/2010/main" val="59767663"/>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108717-81F4-2DC6-4FED-8EB77538314E}"/>
            </a:ext>
          </a:extLst>
        </p:cNvPr>
        <p:cNvGrpSpPr/>
        <p:nvPr/>
      </p:nvGrpSpPr>
      <p:grpSpPr>
        <a:xfrm>
          <a:off x="0" y="0"/>
          <a:ext cx="0" cy="0"/>
          <a:chOff x="0" y="0"/>
          <a:chExt cx="0" cy="0"/>
        </a:xfrm>
      </p:grpSpPr>
      <p:sp>
        <p:nvSpPr>
          <p:cNvPr id="8" name="object 2">
            <a:extLst>
              <a:ext uri="{FF2B5EF4-FFF2-40B4-BE49-F238E27FC236}">
                <a16:creationId xmlns:a16="http://schemas.microsoft.com/office/drawing/2014/main" id="{63A21505-4B41-4265-AC21-AE0F8EA74EDF}"/>
              </a:ext>
            </a:extLst>
          </p:cNvPr>
          <p:cNvSpPr txBox="1">
            <a:spLocks noGrp="1"/>
          </p:cNvSpPr>
          <p:nvPr>
            <p:ph type="title"/>
          </p:nvPr>
        </p:nvSpPr>
        <p:spPr>
          <a:xfrm>
            <a:off x="1816396" y="165926"/>
            <a:ext cx="8042176" cy="565626"/>
          </a:xfrm>
          <a:prstGeom prst="rect">
            <a:avLst/>
          </a:prstGeom>
        </p:spPr>
        <p:txBody>
          <a:bodyPr vert="horz" wrap="square" lIns="0" tIns="11516" rIns="0" bIns="0" rtlCol="0" anchor="ctr">
            <a:spAutoFit/>
          </a:bodyPr>
          <a:lstStyle/>
          <a:p>
            <a:pPr marL="11516" marR="4607" indent="213628" algn="ctr">
              <a:lnSpc>
                <a:spcPct val="100000"/>
              </a:lnSpc>
              <a:spcBef>
                <a:spcPts val="91"/>
              </a:spcBef>
            </a:pPr>
            <a:r>
              <a:rPr lang="it-IT" sz="3600" spc="9" dirty="0">
                <a:solidFill>
                  <a:srgbClr val="C00000"/>
                </a:solidFill>
                <a:latin typeface="+mn-lt"/>
              </a:rPr>
              <a:t>TEST</a:t>
            </a:r>
            <a:endParaRPr sz="2400" b="1" spc="9" dirty="0">
              <a:solidFill>
                <a:srgbClr val="C00000"/>
              </a:solidFill>
              <a:latin typeface="+mn-lt"/>
            </a:endParaRPr>
          </a:p>
        </p:txBody>
      </p:sp>
      <p:sp>
        <p:nvSpPr>
          <p:cNvPr id="11" name="CasellaDiTesto 10">
            <a:extLst>
              <a:ext uri="{FF2B5EF4-FFF2-40B4-BE49-F238E27FC236}">
                <a16:creationId xmlns:a16="http://schemas.microsoft.com/office/drawing/2014/main" id="{59C2E4B5-82F4-4F04-39DC-9C89FF1B2102}"/>
              </a:ext>
            </a:extLst>
          </p:cNvPr>
          <p:cNvSpPr txBox="1"/>
          <p:nvPr/>
        </p:nvSpPr>
        <p:spPr>
          <a:xfrm>
            <a:off x="595423" y="1127053"/>
            <a:ext cx="11089758" cy="5940088"/>
          </a:xfrm>
          <a:prstGeom prst="rect">
            <a:avLst/>
          </a:prstGeom>
          <a:noFill/>
        </p:spPr>
        <p:txBody>
          <a:bodyPr wrap="square" rtlCol="0">
            <a:spAutoFit/>
          </a:bodyPr>
          <a:lstStyle/>
          <a:p>
            <a:r>
              <a:rPr lang="it-IT" sz="2000" b="1" dirty="0"/>
              <a:t>Quale tra i seguenti è un diritto del dipendente pubblico?</a:t>
            </a:r>
            <a:br>
              <a:rPr lang="it-IT" sz="2000" dirty="0"/>
            </a:br>
            <a:r>
              <a:rPr lang="it-IT" sz="2000" dirty="0"/>
              <a:t>A) Avere una retribuzione maggiorata in caso di ferie non godute.</a:t>
            </a:r>
            <a:br>
              <a:rPr lang="it-IT" sz="2000" dirty="0"/>
            </a:br>
            <a:r>
              <a:rPr lang="it-IT" sz="2000" dirty="0"/>
              <a:t>B) Accedere a qualsiasi posizione all'interno della pubblica amministrazione senza requisiti.</a:t>
            </a:r>
            <a:br>
              <a:rPr lang="it-IT" sz="2000" dirty="0"/>
            </a:br>
            <a:r>
              <a:rPr lang="it-IT" sz="2000" dirty="0"/>
              <a:t>C) Partecipare a concorsi pubblici solo per posizioni a tempo determinato.</a:t>
            </a:r>
            <a:br>
              <a:rPr lang="it-IT" sz="2000" dirty="0"/>
            </a:br>
            <a:r>
              <a:rPr lang="it-IT" sz="2000" dirty="0">
                <a:highlight>
                  <a:srgbClr val="FFFF00"/>
                </a:highlight>
              </a:rPr>
              <a:t>D) Godere di un trattamento economico e giuridico previsto dal contratto collettivo.</a:t>
            </a:r>
          </a:p>
          <a:p>
            <a:endParaRPr lang="it-IT" sz="2000" dirty="0"/>
          </a:p>
          <a:p>
            <a:r>
              <a:rPr lang="it-IT" sz="2000" b="1" dirty="0"/>
              <a:t>2. In che modo i dirigenti pubblici possono essere scelti?</a:t>
            </a:r>
            <a:br>
              <a:rPr lang="it-IT" sz="2000" dirty="0"/>
            </a:br>
            <a:r>
              <a:rPr lang="it-IT" sz="2000" dirty="0"/>
              <a:t>A) Solo tramite elezione da parte dei cittadini.</a:t>
            </a:r>
            <a:br>
              <a:rPr lang="it-IT" sz="2000" dirty="0"/>
            </a:br>
            <a:r>
              <a:rPr lang="it-IT" sz="2000" dirty="0">
                <a:highlight>
                  <a:srgbClr val="FFFF00"/>
                </a:highlight>
              </a:rPr>
              <a:t>B) Attraverso selezioni pubbliche e concorsi.</a:t>
            </a:r>
            <a:br>
              <a:rPr lang="it-IT" sz="2000" dirty="0">
                <a:highlight>
                  <a:srgbClr val="FFFF00"/>
                </a:highlight>
              </a:rPr>
            </a:br>
            <a:r>
              <a:rPr lang="it-IT" sz="2000" dirty="0"/>
              <a:t>C) Direttamente dal governo senza necessità di selezione.</a:t>
            </a:r>
            <a:br>
              <a:rPr lang="it-IT" sz="2000" dirty="0"/>
            </a:br>
            <a:r>
              <a:rPr lang="it-IT" sz="2000" dirty="0"/>
              <a:t>D) Solo in base a precedenti esperienze nel settore privato.</a:t>
            </a:r>
          </a:p>
          <a:p>
            <a:endParaRPr lang="it-IT" sz="2000" dirty="0"/>
          </a:p>
          <a:p>
            <a:r>
              <a:rPr lang="it-IT" sz="2000" b="1" dirty="0"/>
              <a:t>Quale tra i seguenti comportamenti non rientra tra i doveri del dipendente pubblico?</a:t>
            </a:r>
            <a:br>
              <a:rPr lang="it-IT" sz="2000" dirty="0"/>
            </a:br>
            <a:r>
              <a:rPr lang="it-IT" sz="2000" dirty="0"/>
              <a:t>A) Adempiere ai compiti assegnati con diligenza e responsabilità.</a:t>
            </a:r>
            <a:br>
              <a:rPr lang="it-IT" sz="2000" dirty="0"/>
            </a:br>
            <a:r>
              <a:rPr lang="it-IT" sz="2000" dirty="0"/>
              <a:t>B) Rispettare l’orario di lavoro e le disposizioni dell'ente pubblico.</a:t>
            </a:r>
            <a:br>
              <a:rPr lang="it-IT" sz="2000" dirty="0"/>
            </a:br>
            <a:r>
              <a:rPr lang="it-IT" sz="2000" dirty="0">
                <a:highlight>
                  <a:srgbClr val="FFFF00"/>
                </a:highlight>
              </a:rPr>
              <a:t>C) Partecipare a manifestazioni politiche durante l’orario di lavoro.</a:t>
            </a:r>
            <a:br>
              <a:rPr lang="it-IT" sz="2000" dirty="0">
                <a:highlight>
                  <a:srgbClr val="FFFF00"/>
                </a:highlight>
              </a:rPr>
            </a:br>
            <a:r>
              <a:rPr lang="it-IT" sz="2000" dirty="0"/>
              <a:t>D) Riservatezza su dati e informazioni relative all'attività lavorativa</a:t>
            </a:r>
          </a:p>
          <a:p>
            <a:pPr algn="just"/>
            <a:endParaRPr lang="it-IT" sz="2000" dirty="0"/>
          </a:p>
          <a:p>
            <a:pPr algn="just"/>
            <a:endParaRPr lang="it-IT" sz="2000" dirty="0"/>
          </a:p>
        </p:txBody>
      </p:sp>
    </p:spTree>
    <p:extLst>
      <p:ext uri="{BB962C8B-B14F-4D97-AF65-F5344CB8AC3E}">
        <p14:creationId xmlns:p14="http://schemas.microsoft.com/office/powerpoint/2010/main" val="3580691412"/>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7881A6-F786-88A5-FECF-05EC2C8D2C7E}"/>
            </a:ext>
          </a:extLst>
        </p:cNvPr>
        <p:cNvGrpSpPr/>
        <p:nvPr/>
      </p:nvGrpSpPr>
      <p:grpSpPr>
        <a:xfrm>
          <a:off x="0" y="0"/>
          <a:ext cx="0" cy="0"/>
          <a:chOff x="0" y="0"/>
          <a:chExt cx="0" cy="0"/>
        </a:xfrm>
      </p:grpSpPr>
      <p:sp>
        <p:nvSpPr>
          <p:cNvPr id="8" name="object 2">
            <a:extLst>
              <a:ext uri="{FF2B5EF4-FFF2-40B4-BE49-F238E27FC236}">
                <a16:creationId xmlns:a16="http://schemas.microsoft.com/office/drawing/2014/main" id="{23DCC8D9-984C-E9B1-3CEE-0AAAD2FB255C}"/>
              </a:ext>
            </a:extLst>
          </p:cNvPr>
          <p:cNvSpPr txBox="1">
            <a:spLocks noGrp="1"/>
          </p:cNvSpPr>
          <p:nvPr>
            <p:ph type="title"/>
          </p:nvPr>
        </p:nvSpPr>
        <p:spPr>
          <a:xfrm>
            <a:off x="1816396" y="165926"/>
            <a:ext cx="8042176" cy="565626"/>
          </a:xfrm>
          <a:prstGeom prst="rect">
            <a:avLst/>
          </a:prstGeom>
        </p:spPr>
        <p:txBody>
          <a:bodyPr vert="horz" wrap="square" lIns="0" tIns="11516" rIns="0" bIns="0" rtlCol="0" anchor="ctr">
            <a:spAutoFit/>
          </a:bodyPr>
          <a:lstStyle/>
          <a:p>
            <a:pPr marL="11516" marR="4607" indent="213628" algn="ctr">
              <a:lnSpc>
                <a:spcPct val="100000"/>
              </a:lnSpc>
              <a:spcBef>
                <a:spcPts val="91"/>
              </a:spcBef>
            </a:pPr>
            <a:r>
              <a:rPr lang="it-IT" sz="3600" spc="9" dirty="0">
                <a:solidFill>
                  <a:srgbClr val="C00000"/>
                </a:solidFill>
                <a:latin typeface="+mn-lt"/>
              </a:rPr>
              <a:t>TEST</a:t>
            </a:r>
            <a:endParaRPr sz="2400" b="1" spc="9" dirty="0">
              <a:solidFill>
                <a:srgbClr val="C00000"/>
              </a:solidFill>
              <a:latin typeface="+mn-lt"/>
            </a:endParaRPr>
          </a:p>
        </p:txBody>
      </p:sp>
      <p:sp>
        <p:nvSpPr>
          <p:cNvPr id="11" name="CasellaDiTesto 10">
            <a:extLst>
              <a:ext uri="{FF2B5EF4-FFF2-40B4-BE49-F238E27FC236}">
                <a16:creationId xmlns:a16="http://schemas.microsoft.com/office/drawing/2014/main" id="{0B443905-6050-AAE1-6A35-A27713197F65}"/>
              </a:ext>
            </a:extLst>
          </p:cNvPr>
          <p:cNvSpPr txBox="1"/>
          <p:nvPr/>
        </p:nvSpPr>
        <p:spPr>
          <a:xfrm>
            <a:off x="595423" y="1127053"/>
            <a:ext cx="11089758" cy="5940088"/>
          </a:xfrm>
          <a:prstGeom prst="rect">
            <a:avLst/>
          </a:prstGeom>
          <a:noFill/>
        </p:spPr>
        <p:txBody>
          <a:bodyPr wrap="square" rtlCol="0">
            <a:spAutoFit/>
          </a:bodyPr>
          <a:lstStyle/>
          <a:p>
            <a:r>
              <a:rPr lang="it-IT" sz="2000" b="1" dirty="0"/>
              <a:t>Qual è il compito principale della dirigenza pubblica?</a:t>
            </a:r>
            <a:br>
              <a:rPr lang="it-IT" sz="2000" dirty="0"/>
            </a:br>
            <a:r>
              <a:rPr lang="it-IT" sz="2000" dirty="0"/>
              <a:t>A) Gestire le risorse finanziarie dell’ente pubblico.</a:t>
            </a:r>
            <a:br>
              <a:rPr lang="it-IT" sz="2000" dirty="0"/>
            </a:br>
            <a:r>
              <a:rPr lang="it-IT" sz="2000" dirty="0"/>
              <a:t>B) Eseguire operazioni di controllo tecnico su tutte le risorse umane.</a:t>
            </a:r>
            <a:br>
              <a:rPr lang="it-IT" sz="2000" dirty="0"/>
            </a:br>
            <a:r>
              <a:rPr lang="it-IT" sz="2000" dirty="0"/>
              <a:t>C) Coordinare e dirigere le attività amministrative e operative dell'ente pubblico.</a:t>
            </a:r>
            <a:br>
              <a:rPr lang="it-IT" sz="2000" dirty="0"/>
            </a:br>
            <a:r>
              <a:rPr lang="it-IT" sz="2000" dirty="0"/>
              <a:t>D) Fornire consulenze legali all'ente pubblico.</a:t>
            </a:r>
          </a:p>
          <a:p>
            <a:endParaRPr lang="it-IT" sz="2000" dirty="0"/>
          </a:p>
          <a:p>
            <a:r>
              <a:rPr lang="it-IT" sz="2000" b="1" dirty="0"/>
              <a:t>Secondo la normativa vigente, quali sono le modalità di accesso ai pubblici uffici?</a:t>
            </a:r>
            <a:br>
              <a:rPr lang="it-IT" sz="2000" dirty="0"/>
            </a:br>
            <a:r>
              <a:rPr lang="it-IT" sz="2000" dirty="0"/>
              <a:t>A) L'accesso è libero, senza alcuna selezione, per chiunque.</a:t>
            </a:r>
            <a:br>
              <a:rPr lang="it-IT" sz="2000" dirty="0"/>
            </a:br>
            <a:r>
              <a:rPr lang="it-IT" sz="2000" dirty="0"/>
              <a:t>B) L'accesso avviene solo tramite chiamata diretta da parte del datore di lavoro.</a:t>
            </a:r>
            <a:br>
              <a:rPr lang="it-IT" sz="2000" dirty="0"/>
            </a:br>
            <a:r>
              <a:rPr lang="it-IT" sz="2000" dirty="0"/>
              <a:t>C) L'accesso avviene esclusivamente tramite concorso pubblico o altre forme di selezione.</a:t>
            </a:r>
            <a:br>
              <a:rPr lang="it-IT" sz="2000" dirty="0"/>
            </a:br>
            <a:r>
              <a:rPr lang="it-IT" sz="2000" dirty="0"/>
              <a:t>D) L'accesso è riservato solo ai laureati in giurisprudenza</a:t>
            </a:r>
          </a:p>
          <a:p>
            <a:endParaRPr lang="it-IT" sz="2000" dirty="0"/>
          </a:p>
          <a:p>
            <a:r>
              <a:rPr lang="it-IT" sz="2000" b="1" dirty="0"/>
              <a:t>Quale tra i seguenti fattori non influisce sull'organizzazione del personale nella pubblica amministrazione?</a:t>
            </a:r>
            <a:br>
              <a:rPr lang="it-IT" sz="2000" dirty="0"/>
            </a:br>
            <a:r>
              <a:rPr lang="it-IT" sz="2000" dirty="0"/>
              <a:t>A) La dimensione dell'ente pubblico.</a:t>
            </a:r>
            <a:br>
              <a:rPr lang="it-IT" sz="2000" dirty="0"/>
            </a:br>
            <a:r>
              <a:rPr lang="it-IT" sz="2000" dirty="0"/>
              <a:t>B) La politica economica nazionale.</a:t>
            </a:r>
            <a:br>
              <a:rPr lang="it-IT" sz="2000" dirty="0"/>
            </a:br>
            <a:r>
              <a:rPr lang="it-IT" sz="2000" dirty="0"/>
              <a:t>C) L’orientamento politico del governo in carica.</a:t>
            </a:r>
            <a:br>
              <a:rPr lang="it-IT" sz="2000" dirty="0"/>
            </a:br>
            <a:r>
              <a:rPr lang="it-IT" sz="2000" dirty="0"/>
              <a:t>D) La necessità di soddisfare specifici obiettivi pubblici</a:t>
            </a:r>
          </a:p>
          <a:p>
            <a:pPr algn="just"/>
            <a:endParaRPr lang="it-IT" sz="2000" dirty="0"/>
          </a:p>
        </p:txBody>
      </p:sp>
    </p:spTree>
    <p:extLst>
      <p:ext uri="{BB962C8B-B14F-4D97-AF65-F5344CB8AC3E}">
        <p14:creationId xmlns:p14="http://schemas.microsoft.com/office/powerpoint/2010/main" val="1128600376"/>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068E35-6FE5-64F5-6DDC-C913C5C6F0D5}"/>
            </a:ext>
          </a:extLst>
        </p:cNvPr>
        <p:cNvGrpSpPr/>
        <p:nvPr/>
      </p:nvGrpSpPr>
      <p:grpSpPr>
        <a:xfrm>
          <a:off x="0" y="0"/>
          <a:ext cx="0" cy="0"/>
          <a:chOff x="0" y="0"/>
          <a:chExt cx="0" cy="0"/>
        </a:xfrm>
      </p:grpSpPr>
      <p:sp>
        <p:nvSpPr>
          <p:cNvPr id="8" name="object 2">
            <a:extLst>
              <a:ext uri="{FF2B5EF4-FFF2-40B4-BE49-F238E27FC236}">
                <a16:creationId xmlns:a16="http://schemas.microsoft.com/office/drawing/2014/main" id="{A87F014D-E940-1D43-A2C6-6CBD5D97183C}"/>
              </a:ext>
            </a:extLst>
          </p:cNvPr>
          <p:cNvSpPr txBox="1">
            <a:spLocks noGrp="1"/>
          </p:cNvSpPr>
          <p:nvPr>
            <p:ph type="title"/>
          </p:nvPr>
        </p:nvSpPr>
        <p:spPr>
          <a:xfrm>
            <a:off x="1816396" y="165926"/>
            <a:ext cx="8042176" cy="565626"/>
          </a:xfrm>
          <a:prstGeom prst="rect">
            <a:avLst/>
          </a:prstGeom>
        </p:spPr>
        <p:txBody>
          <a:bodyPr vert="horz" wrap="square" lIns="0" tIns="11516" rIns="0" bIns="0" rtlCol="0" anchor="ctr">
            <a:spAutoFit/>
          </a:bodyPr>
          <a:lstStyle/>
          <a:p>
            <a:pPr marL="11516" marR="4607" indent="213628" algn="ctr">
              <a:lnSpc>
                <a:spcPct val="100000"/>
              </a:lnSpc>
              <a:spcBef>
                <a:spcPts val="91"/>
              </a:spcBef>
            </a:pPr>
            <a:r>
              <a:rPr lang="it-IT" sz="3600" spc="9" dirty="0">
                <a:solidFill>
                  <a:srgbClr val="C00000"/>
                </a:solidFill>
                <a:latin typeface="+mn-lt"/>
              </a:rPr>
              <a:t>TEST</a:t>
            </a:r>
            <a:endParaRPr sz="2400" b="1" spc="9" dirty="0">
              <a:solidFill>
                <a:srgbClr val="C00000"/>
              </a:solidFill>
              <a:latin typeface="+mn-lt"/>
            </a:endParaRPr>
          </a:p>
        </p:txBody>
      </p:sp>
      <p:sp>
        <p:nvSpPr>
          <p:cNvPr id="11" name="CasellaDiTesto 10">
            <a:extLst>
              <a:ext uri="{FF2B5EF4-FFF2-40B4-BE49-F238E27FC236}">
                <a16:creationId xmlns:a16="http://schemas.microsoft.com/office/drawing/2014/main" id="{6C5FAB31-B111-6BE5-5ADB-DB122C8E5F05}"/>
              </a:ext>
            </a:extLst>
          </p:cNvPr>
          <p:cNvSpPr txBox="1"/>
          <p:nvPr/>
        </p:nvSpPr>
        <p:spPr>
          <a:xfrm>
            <a:off x="595423" y="1127053"/>
            <a:ext cx="11089758" cy="5940088"/>
          </a:xfrm>
          <a:prstGeom prst="rect">
            <a:avLst/>
          </a:prstGeom>
          <a:noFill/>
        </p:spPr>
        <p:txBody>
          <a:bodyPr wrap="square" rtlCol="0">
            <a:spAutoFit/>
          </a:bodyPr>
          <a:lstStyle/>
          <a:p>
            <a:r>
              <a:rPr lang="it-IT" sz="2000" b="1" dirty="0"/>
              <a:t>Qual è il compito principale della dirigenza pubblica?</a:t>
            </a:r>
            <a:br>
              <a:rPr lang="it-IT" sz="2000" dirty="0"/>
            </a:br>
            <a:r>
              <a:rPr lang="it-IT" sz="2000" dirty="0"/>
              <a:t>A) Gestire le risorse finanziarie dell’ente pubblico.</a:t>
            </a:r>
            <a:br>
              <a:rPr lang="it-IT" sz="2000" dirty="0"/>
            </a:br>
            <a:r>
              <a:rPr lang="it-IT" sz="2000" dirty="0"/>
              <a:t>B) Eseguire operazioni di controllo tecnico su tutte le risorse umane.</a:t>
            </a:r>
            <a:br>
              <a:rPr lang="it-IT" sz="2000" dirty="0"/>
            </a:br>
            <a:r>
              <a:rPr lang="it-IT" sz="2000" dirty="0">
                <a:highlight>
                  <a:srgbClr val="FFFF00"/>
                </a:highlight>
              </a:rPr>
              <a:t>C) Coordinare e dirigere le attività amministrative e operative dell'ente pubblico.</a:t>
            </a:r>
            <a:br>
              <a:rPr lang="it-IT" sz="2000" dirty="0"/>
            </a:br>
            <a:r>
              <a:rPr lang="it-IT" sz="2000" dirty="0"/>
              <a:t>D) Fornire consulenze legali all'ente pubblico.</a:t>
            </a:r>
          </a:p>
          <a:p>
            <a:endParaRPr lang="it-IT" sz="2000" dirty="0"/>
          </a:p>
          <a:p>
            <a:r>
              <a:rPr lang="it-IT" sz="2000" b="1" dirty="0"/>
              <a:t>Secondo la normativa vigente, quali sono le modalità di accesso ai pubblici uffici?</a:t>
            </a:r>
            <a:br>
              <a:rPr lang="it-IT" sz="2000" dirty="0"/>
            </a:br>
            <a:r>
              <a:rPr lang="it-IT" sz="2000" dirty="0"/>
              <a:t>A) L'accesso è libero, senza alcuna selezione, per chiunque.</a:t>
            </a:r>
            <a:br>
              <a:rPr lang="it-IT" sz="2000" dirty="0"/>
            </a:br>
            <a:r>
              <a:rPr lang="it-IT" sz="2000" dirty="0"/>
              <a:t>B) L'accesso avviene solo tramite chiamata diretta da parte del datore di lavoro.</a:t>
            </a:r>
            <a:br>
              <a:rPr lang="it-IT" sz="2000" dirty="0"/>
            </a:br>
            <a:r>
              <a:rPr lang="it-IT" sz="2000" dirty="0">
                <a:highlight>
                  <a:srgbClr val="FFFF00"/>
                </a:highlight>
              </a:rPr>
              <a:t>C) L'accesso avviene esclusivamente tramite concorso pubblico o altre forme di selezione</a:t>
            </a:r>
            <a:r>
              <a:rPr lang="it-IT" sz="2000" dirty="0"/>
              <a:t>.</a:t>
            </a:r>
            <a:br>
              <a:rPr lang="it-IT" sz="2000" dirty="0"/>
            </a:br>
            <a:r>
              <a:rPr lang="it-IT" sz="2000" dirty="0"/>
              <a:t>D) L'accesso è riservato solo ai laureati in giurisprudenza</a:t>
            </a:r>
          </a:p>
          <a:p>
            <a:endParaRPr lang="it-IT" sz="2000" dirty="0"/>
          </a:p>
          <a:p>
            <a:r>
              <a:rPr lang="it-IT" sz="2000" b="1" dirty="0"/>
              <a:t>Quale tra i seguenti fattori non influisce sull'organizzazione del personale nella pubblica amministrazione?</a:t>
            </a:r>
            <a:br>
              <a:rPr lang="it-IT" sz="2000" dirty="0"/>
            </a:br>
            <a:r>
              <a:rPr lang="it-IT" sz="2000" dirty="0"/>
              <a:t>A) La dimensione dell'ente pubblico.</a:t>
            </a:r>
            <a:br>
              <a:rPr lang="it-IT" sz="2000" dirty="0"/>
            </a:br>
            <a:r>
              <a:rPr lang="it-IT" sz="2000" dirty="0"/>
              <a:t>B) La politica economica nazionale.</a:t>
            </a:r>
            <a:br>
              <a:rPr lang="it-IT" sz="2000" dirty="0"/>
            </a:br>
            <a:r>
              <a:rPr lang="it-IT" sz="2000" dirty="0">
                <a:highlight>
                  <a:srgbClr val="FFFF00"/>
                </a:highlight>
              </a:rPr>
              <a:t>C) L’orientamento politico del governo in carica.</a:t>
            </a:r>
            <a:br>
              <a:rPr lang="it-IT" sz="2000" dirty="0"/>
            </a:br>
            <a:r>
              <a:rPr lang="it-IT" sz="2000" dirty="0"/>
              <a:t>D) La necessità di soddisfare specifici obiettivi pubblici</a:t>
            </a:r>
          </a:p>
          <a:p>
            <a:pPr algn="just"/>
            <a:endParaRPr lang="it-IT" sz="2000" dirty="0"/>
          </a:p>
        </p:txBody>
      </p:sp>
    </p:spTree>
    <p:extLst>
      <p:ext uri="{BB962C8B-B14F-4D97-AF65-F5344CB8AC3E}">
        <p14:creationId xmlns:p14="http://schemas.microsoft.com/office/powerpoint/2010/main" val="3001561992"/>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A907FD-0F8B-8F97-058D-500646CE77EA}"/>
            </a:ext>
          </a:extLst>
        </p:cNvPr>
        <p:cNvGrpSpPr/>
        <p:nvPr/>
      </p:nvGrpSpPr>
      <p:grpSpPr>
        <a:xfrm>
          <a:off x="0" y="0"/>
          <a:ext cx="0" cy="0"/>
          <a:chOff x="0" y="0"/>
          <a:chExt cx="0" cy="0"/>
        </a:xfrm>
      </p:grpSpPr>
      <p:sp>
        <p:nvSpPr>
          <p:cNvPr id="8" name="object 2">
            <a:extLst>
              <a:ext uri="{FF2B5EF4-FFF2-40B4-BE49-F238E27FC236}">
                <a16:creationId xmlns:a16="http://schemas.microsoft.com/office/drawing/2014/main" id="{F657ADC0-1B78-69A7-2126-0B6841DB3F5B}"/>
              </a:ext>
            </a:extLst>
          </p:cNvPr>
          <p:cNvSpPr txBox="1">
            <a:spLocks noGrp="1"/>
          </p:cNvSpPr>
          <p:nvPr>
            <p:ph type="title"/>
          </p:nvPr>
        </p:nvSpPr>
        <p:spPr>
          <a:xfrm>
            <a:off x="1816396" y="165926"/>
            <a:ext cx="8042176" cy="565626"/>
          </a:xfrm>
          <a:prstGeom prst="rect">
            <a:avLst/>
          </a:prstGeom>
        </p:spPr>
        <p:txBody>
          <a:bodyPr vert="horz" wrap="square" lIns="0" tIns="11516" rIns="0" bIns="0" rtlCol="0" anchor="ctr">
            <a:spAutoFit/>
          </a:bodyPr>
          <a:lstStyle/>
          <a:p>
            <a:pPr marL="11516" marR="4607" indent="213628" algn="ctr">
              <a:lnSpc>
                <a:spcPct val="100000"/>
              </a:lnSpc>
              <a:spcBef>
                <a:spcPts val="91"/>
              </a:spcBef>
            </a:pPr>
            <a:r>
              <a:rPr lang="it-IT" sz="3600" spc="9" dirty="0">
                <a:solidFill>
                  <a:srgbClr val="C00000"/>
                </a:solidFill>
                <a:latin typeface="+mn-lt"/>
              </a:rPr>
              <a:t>TEST</a:t>
            </a:r>
            <a:endParaRPr sz="2400" b="1" spc="9" dirty="0">
              <a:solidFill>
                <a:srgbClr val="C00000"/>
              </a:solidFill>
              <a:latin typeface="+mn-lt"/>
            </a:endParaRPr>
          </a:p>
        </p:txBody>
      </p:sp>
      <p:sp>
        <p:nvSpPr>
          <p:cNvPr id="11" name="CasellaDiTesto 10">
            <a:extLst>
              <a:ext uri="{FF2B5EF4-FFF2-40B4-BE49-F238E27FC236}">
                <a16:creationId xmlns:a16="http://schemas.microsoft.com/office/drawing/2014/main" id="{12FFFC61-90F1-15C5-8619-F7F1989841C9}"/>
              </a:ext>
            </a:extLst>
          </p:cNvPr>
          <p:cNvSpPr txBox="1"/>
          <p:nvPr/>
        </p:nvSpPr>
        <p:spPr>
          <a:xfrm>
            <a:off x="595423" y="1127053"/>
            <a:ext cx="11089758" cy="5324535"/>
          </a:xfrm>
          <a:prstGeom prst="rect">
            <a:avLst/>
          </a:prstGeom>
          <a:noFill/>
        </p:spPr>
        <p:txBody>
          <a:bodyPr wrap="square" rtlCol="0">
            <a:spAutoFit/>
          </a:bodyPr>
          <a:lstStyle/>
          <a:p>
            <a:r>
              <a:rPr lang="it-IT" sz="2000" b="1" dirty="0"/>
              <a:t>La dirigenza pubblica è regolata da quale tipo di contratto?</a:t>
            </a:r>
            <a:br>
              <a:rPr lang="it-IT" sz="2000" dirty="0"/>
            </a:br>
            <a:r>
              <a:rPr lang="it-IT" sz="2000" dirty="0"/>
              <a:t>A) Contratto collettivo nazionale di lavoro (CCNL) dei dirigenti.</a:t>
            </a:r>
            <a:br>
              <a:rPr lang="it-IT" sz="2000" dirty="0"/>
            </a:br>
            <a:r>
              <a:rPr lang="it-IT" sz="2000" dirty="0"/>
              <a:t>B) Contratto individuale senza alcuna regolamentazione collettiva.</a:t>
            </a:r>
            <a:br>
              <a:rPr lang="it-IT" sz="2000" dirty="0"/>
            </a:br>
            <a:r>
              <a:rPr lang="it-IT" sz="2000" dirty="0"/>
              <a:t>C) Contratto di tipo commerciale.</a:t>
            </a:r>
            <a:br>
              <a:rPr lang="it-IT" sz="2000" dirty="0"/>
            </a:br>
            <a:r>
              <a:rPr lang="it-IT" sz="2000" dirty="0"/>
              <a:t>D) Contratto di collaborazione esterna.</a:t>
            </a:r>
          </a:p>
          <a:p>
            <a:endParaRPr lang="it-IT" sz="2000" dirty="0"/>
          </a:p>
          <a:p>
            <a:endParaRPr lang="it-IT" sz="2000" dirty="0"/>
          </a:p>
          <a:p>
            <a:r>
              <a:rPr lang="it-IT" sz="2000" b="1" dirty="0"/>
              <a:t>Quale tra i seguenti principi si applica alla dirigenza pubblica in Italia, in conformità con la riforma della pubblica amministrazione e con il sistema normativo vigente?</a:t>
            </a:r>
            <a:br>
              <a:rPr lang="it-IT" sz="2000" dirty="0"/>
            </a:br>
            <a:r>
              <a:rPr lang="it-IT" sz="2000" dirty="0"/>
              <a:t>A) I dirigenti pubblici sono soggetti esclusivamente a un contratto di lavoro privato, senza vincoli derivanti da normative pubbliche.</a:t>
            </a:r>
            <a:br>
              <a:rPr lang="it-IT" sz="2000" dirty="0"/>
            </a:br>
            <a:r>
              <a:rPr lang="it-IT" sz="2000" dirty="0"/>
              <a:t>B) La dirigenza pubblica deve operare con piena autonomia, ma sempre in coerenza con gli indirizzi politici determinati dal governo in carica.</a:t>
            </a:r>
            <a:br>
              <a:rPr lang="it-IT" sz="2000" dirty="0"/>
            </a:br>
            <a:r>
              <a:rPr lang="it-IT" sz="2000" dirty="0"/>
              <a:t>C) I dirigenti pubblici non sono tenuti a rispettare il principio di imparzialità, in quanto la loro attività è strettamente tecnica.</a:t>
            </a:r>
            <a:br>
              <a:rPr lang="it-IT" sz="2000" dirty="0"/>
            </a:br>
            <a:r>
              <a:rPr lang="it-IT" sz="2000" dirty="0"/>
              <a:t>D) I dirigenti pubblici, pur esercitando una funzione di coordinamento, non sono responsabili dei risultati amministrativi e possono delegare completamente i compiti operativi ai funzionari sottoposti.</a:t>
            </a:r>
          </a:p>
        </p:txBody>
      </p:sp>
    </p:spTree>
    <p:extLst>
      <p:ext uri="{BB962C8B-B14F-4D97-AF65-F5344CB8AC3E}">
        <p14:creationId xmlns:p14="http://schemas.microsoft.com/office/powerpoint/2010/main" val="407340261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5959B3-C00A-7F23-BEF5-023891199533}"/>
            </a:ext>
          </a:extLst>
        </p:cNvPr>
        <p:cNvGrpSpPr/>
        <p:nvPr/>
      </p:nvGrpSpPr>
      <p:grpSpPr>
        <a:xfrm>
          <a:off x="0" y="0"/>
          <a:ext cx="0" cy="0"/>
          <a:chOff x="0" y="0"/>
          <a:chExt cx="0" cy="0"/>
        </a:xfrm>
      </p:grpSpPr>
      <p:sp>
        <p:nvSpPr>
          <p:cNvPr id="8" name="object 2">
            <a:extLst>
              <a:ext uri="{FF2B5EF4-FFF2-40B4-BE49-F238E27FC236}">
                <a16:creationId xmlns:a16="http://schemas.microsoft.com/office/drawing/2014/main" id="{9B40CF71-0B28-3DD3-868E-3861B068B522}"/>
              </a:ext>
            </a:extLst>
          </p:cNvPr>
          <p:cNvSpPr txBox="1">
            <a:spLocks noGrp="1"/>
          </p:cNvSpPr>
          <p:nvPr>
            <p:ph type="title"/>
          </p:nvPr>
        </p:nvSpPr>
        <p:spPr>
          <a:xfrm>
            <a:off x="2133600" y="29002"/>
            <a:ext cx="7019544" cy="996513"/>
          </a:xfrm>
          <a:prstGeom prst="rect">
            <a:avLst/>
          </a:prstGeom>
        </p:spPr>
        <p:txBody>
          <a:bodyPr vert="horz" wrap="square" lIns="0" tIns="11516" rIns="0" bIns="0" rtlCol="0" anchor="ctr">
            <a:spAutoFit/>
          </a:bodyPr>
          <a:lstStyle/>
          <a:p>
            <a:pPr marL="11516" marR="4607" indent="213628" algn="ctr">
              <a:lnSpc>
                <a:spcPct val="100000"/>
              </a:lnSpc>
              <a:spcBef>
                <a:spcPts val="91"/>
              </a:spcBef>
            </a:pPr>
            <a:r>
              <a:rPr lang="it-IT" sz="3200" b="1" spc="9" dirty="0">
                <a:solidFill>
                  <a:srgbClr val="C00000"/>
                </a:solidFill>
                <a:latin typeface="+mn-lt"/>
              </a:rPr>
              <a:t>TEST</a:t>
            </a:r>
            <a:br>
              <a:rPr lang="it-IT" sz="3200" b="1" spc="9" dirty="0">
                <a:solidFill>
                  <a:srgbClr val="C00000"/>
                </a:solidFill>
                <a:latin typeface="+mn-lt"/>
              </a:rPr>
            </a:br>
            <a:endParaRPr lang="it-IT" sz="3200" b="1" spc="9" dirty="0">
              <a:solidFill>
                <a:srgbClr val="C00000"/>
              </a:solidFill>
              <a:latin typeface="+mn-lt"/>
            </a:endParaRPr>
          </a:p>
        </p:txBody>
      </p:sp>
      <p:sp>
        <p:nvSpPr>
          <p:cNvPr id="11" name="CasellaDiTesto 10">
            <a:extLst>
              <a:ext uri="{FF2B5EF4-FFF2-40B4-BE49-F238E27FC236}">
                <a16:creationId xmlns:a16="http://schemas.microsoft.com/office/drawing/2014/main" id="{A47DABE3-DFDD-7992-FED2-365E4A4BC517}"/>
              </a:ext>
            </a:extLst>
          </p:cNvPr>
          <p:cNvSpPr txBox="1"/>
          <p:nvPr/>
        </p:nvSpPr>
        <p:spPr>
          <a:xfrm>
            <a:off x="857630" y="869522"/>
            <a:ext cx="11139297" cy="4879797"/>
          </a:xfrm>
          <a:prstGeom prst="rect">
            <a:avLst/>
          </a:prstGeom>
          <a:noFill/>
        </p:spPr>
        <p:txBody>
          <a:bodyPr wrap="square" rtlCol="0">
            <a:spAutoFit/>
          </a:bodyPr>
          <a:lstStyle/>
          <a:p>
            <a:pPr>
              <a:lnSpc>
                <a:spcPct val="107000"/>
              </a:lnSpc>
              <a:spcAft>
                <a:spcPts val="800"/>
              </a:spcAft>
            </a:pPr>
            <a:r>
              <a:rPr lang="it-IT" sz="1800" b="1" kern="100" dirty="0">
                <a:effectLst/>
                <a:latin typeface="Calibri" panose="020F0502020204030204" pitchFamily="34" charset="0"/>
                <a:ea typeface="Calibri" panose="020F0502020204030204" pitchFamily="34" charset="0"/>
                <a:cs typeface="Times New Roman" panose="02020603050405020304" pitchFamily="18" charset="0"/>
              </a:rPr>
              <a:t>1. Quale tra le seguenti caratteristiche definisce un rapporto di lavoro subordinato ai sensi dell'art. 2094 c.c.?</a:t>
            </a:r>
            <a:endParaRPr lang="it-IT"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it-IT" sz="1800" kern="100" dirty="0">
                <a:effectLst/>
                <a:latin typeface="Calibri" panose="020F0502020204030204" pitchFamily="34" charset="0"/>
                <a:ea typeface="Calibri" panose="020F0502020204030204" pitchFamily="34" charset="0"/>
                <a:cs typeface="Times New Roman" panose="02020603050405020304" pitchFamily="18" charset="0"/>
              </a:rPr>
              <a:t>A) Il lavoratore ha piena autonomia nell’organizzare il lavoro e nell’eseguire la prestazione.</a:t>
            </a:r>
            <a:br>
              <a:rPr lang="it-IT" sz="1800" kern="100" dirty="0">
                <a:effectLst/>
                <a:latin typeface="Calibri" panose="020F0502020204030204" pitchFamily="34" charset="0"/>
                <a:ea typeface="Calibri" panose="020F0502020204030204" pitchFamily="34" charset="0"/>
                <a:cs typeface="Times New Roman" panose="02020603050405020304" pitchFamily="18" charset="0"/>
              </a:rPr>
            </a:br>
            <a:r>
              <a:rPr lang="it-IT" sz="1800" kern="100" dirty="0">
                <a:effectLst/>
                <a:latin typeface="Calibri" panose="020F0502020204030204" pitchFamily="34" charset="0"/>
                <a:ea typeface="Calibri" panose="020F0502020204030204" pitchFamily="34" charset="0"/>
                <a:cs typeface="Times New Roman" panose="02020603050405020304" pitchFamily="18" charset="0"/>
              </a:rPr>
              <a:t>B) Il lavoratore deve svolgere la prestazione sotto la direzione e il controllo del datore di lavoro.</a:t>
            </a:r>
            <a:br>
              <a:rPr lang="it-IT" sz="1800" kern="100" dirty="0">
                <a:effectLst/>
                <a:latin typeface="Calibri" panose="020F0502020204030204" pitchFamily="34" charset="0"/>
                <a:ea typeface="Calibri" panose="020F0502020204030204" pitchFamily="34" charset="0"/>
                <a:cs typeface="Times New Roman" panose="02020603050405020304" pitchFamily="18" charset="0"/>
              </a:rPr>
            </a:br>
            <a:r>
              <a:rPr lang="it-IT" sz="1800" kern="100" dirty="0">
                <a:effectLst/>
                <a:latin typeface="Calibri" panose="020F0502020204030204" pitchFamily="34" charset="0"/>
                <a:ea typeface="Calibri" panose="020F0502020204030204" pitchFamily="34" charset="0"/>
                <a:cs typeface="Times New Roman" panose="02020603050405020304" pitchFamily="18" charset="0"/>
              </a:rPr>
              <a:t>C) Il lavoratore è libero di stabilire autonomamente la retribuzione.</a:t>
            </a:r>
            <a:br>
              <a:rPr lang="it-IT" sz="1800" kern="100" dirty="0">
                <a:effectLst/>
                <a:latin typeface="Calibri" panose="020F0502020204030204" pitchFamily="34" charset="0"/>
                <a:ea typeface="Calibri" panose="020F0502020204030204" pitchFamily="34" charset="0"/>
                <a:cs typeface="Times New Roman" panose="02020603050405020304" pitchFamily="18" charset="0"/>
              </a:rPr>
            </a:br>
            <a:r>
              <a:rPr lang="it-IT" sz="1800" kern="100" dirty="0">
                <a:effectLst/>
                <a:latin typeface="Calibri" panose="020F0502020204030204" pitchFamily="34" charset="0"/>
                <a:ea typeface="Calibri" panose="020F0502020204030204" pitchFamily="34" charset="0"/>
                <a:cs typeface="Times New Roman" panose="02020603050405020304" pitchFamily="18" charset="0"/>
              </a:rPr>
              <a:t>D) Il lavoratore non ha obblighi di orario e luogo di lavoro.</a:t>
            </a:r>
          </a:p>
          <a:p>
            <a:pPr>
              <a:lnSpc>
                <a:spcPct val="107000"/>
              </a:lnSpc>
              <a:spcAft>
                <a:spcPts val="800"/>
              </a:spcAft>
            </a:pPr>
            <a:endParaRPr lang="it-IT"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it-IT" sz="1800" b="1" kern="100" dirty="0">
                <a:effectLst/>
                <a:latin typeface="Calibri" panose="020F0502020204030204" pitchFamily="34" charset="0"/>
                <a:ea typeface="Calibri" panose="020F0502020204030204" pitchFamily="34" charset="0"/>
                <a:cs typeface="Times New Roman" panose="02020603050405020304" pitchFamily="18" charset="0"/>
              </a:rPr>
              <a:t>2. In base all'art. 2222 c.c., quale delle seguenti affermazioni è corretta riguardo il rapporto di lavoro autonomo?</a:t>
            </a:r>
            <a:endParaRPr lang="it-IT"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it-IT" sz="1800" kern="100" dirty="0">
                <a:effectLst/>
                <a:latin typeface="Calibri" panose="020F0502020204030204" pitchFamily="34" charset="0"/>
                <a:ea typeface="Calibri" panose="020F0502020204030204" pitchFamily="34" charset="0"/>
                <a:cs typeface="Times New Roman" panose="02020603050405020304" pitchFamily="18" charset="0"/>
              </a:rPr>
              <a:t>A) Il lavoratore autonomo è sempre vincolato da un orario di lavoro prestabilito.</a:t>
            </a:r>
            <a:br>
              <a:rPr lang="it-IT" sz="1800" kern="100" dirty="0">
                <a:effectLst/>
                <a:latin typeface="Calibri" panose="020F0502020204030204" pitchFamily="34" charset="0"/>
                <a:ea typeface="Calibri" panose="020F0502020204030204" pitchFamily="34" charset="0"/>
                <a:cs typeface="Times New Roman" panose="02020603050405020304" pitchFamily="18" charset="0"/>
              </a:rPr>
            </a:br>
            <a:r>
              <a:rPr lang="it-IT" sz="1800" kern="100" dirty="0">
                <a:effectLst/>
                <a:latin typeface="Calibri" panose="020F0502020204030204" pitchFamily="34" charset="0"/>
                <a:ea typeface="Calibri" panose="020F0502020204030204" pitchFamily="34" charset="0"/>
                <a:cs typeface="Times New Roman" panose="02020603050405020304" pitchFamily="18" charset="0"/>
              </a:rPr>
              <a:t>B) Il lavoratore autonomo esegue il lavoro secondo modalità stabilite dal datore di lavoro.</a:t>
            </a:r>
            <a:br>
              <a:rPr lang="it-IT" sz="1800" kern="100" dirty="0">
                <a:effectLst/>
                <a:latin typeface="Calibri" panose="020F0502020204030204" pitchFamily="34" charset="0"/>
                <a:ea typeface="Calibri" panose="020F0502020204030204" pitchFamily="34" charset="0"/>
                <a:cs typeface="Times New Roman" panose="02020603050405020304" pitchFamily="18" charset="0"/>
              </a:rPr>
            </a:br>
            <a:r>
              <a:rPr lang="it-IT" sz="1800" kern="100" dirty="0">
                <a:effectLst/>
                <a:latin typeface="Calibri" panose="020F0502020204030204" pitchFamily="34" charset="0"/>
                <a:ea typeface="Calibri" panose="020F0502020204030204" pitchFamily="34" charset="0"/>
                <a:cs typeface="Times New Roman" panose="02020603050405020304" pitchFamily="18" charset="0"/>
              </a:rPr>
              <a:t>C) Il lavoratore autonomo si obbliga a compiere un’opera o un servizio, senza subordinazione al committente.</a:t>
            </a:r>
            <a:br>
              <a:rPr lang="it-IT" sz="1800" kern="100" dirty="0">
                <a:effectLst/>
                <a:latin typeface="Calibri" panose="020F0502020204030204" pitchFamily="34" charset="0"/>
                <a:ea typeface="Calibri" panose="020F0502020204030204" pitchFamily="34" charset="0"/>
                <a:cs typeface="Times New Roman" panose="02020603050405020304" pitchFamily="18" charset="0"/>
              </a:rPr>
            </a:br>
            <a:r>
              <a:rPr lang="it-IT" sz="1800" kern="100" dirty="0">
                <a:effectLst/>
                <a:latin typeface="Calibri" panose="020F0502020204030204" pitchFamily="34" charset="0"/>
                <a:ea typeface="Calibri" panose="020F0502020204030204" pitchFamily="34" charset="0"/>
                <a:cs typeface="Times New Roman" panose="02020603050405020304" pitchFamily="18" charset="0"/>
              </a:rPr>
              <a:t>D) Il lavoratore autonomo riceve una retribuzione mensile fissa, indipendentemente dall’opera svolta.</a:t>
            </a:r>
          </a:p>
          <a:p>
            <a:pPr>
              <a:lnSpc>
                <a:spcPct val="107000"/>
              </a:lnSpc>
              <a:spcAft>
                <a:spcPts val="800"/>
              </a:spcAft>
            </a:pPr>
            <a:endParaRPr lang="it-IT" sz="1800" kern="100" dirty="0">
              <a:effectLst/>
              <a:latin typeface="Calibri" panose="020F0502020204030204" pitchFamily="34" charset="0"/>
              <a:ea typeface="Calibri" panose="020F0502020204030204" pitchFamily="34" charset="0"/>
              <a:cs typeface="Times New Roman" panose="02020603050405020304" pitchFamily="18" charset="0"/>
            </a:endParaRPr>
          </a:p>
          <a:p>
            <a:pPr algn="just"/>
            <a:endParaRPr sz="2000" dirty="0"/>
          </a:p>
          <a:p>
            <a:pPr algn="just"/>
            <a:endParaRPr sz="2000" dirty="0"/>
          </a:p>
        </p:txBody>
      </p:sp>
    </p:spTree>
    <p:extLst>
      <p:ext uri="{BB962C8B-B14F-4D97-AF65-F5344CB8AC3E}">
        <p14:creationId xmlns:p14="http://schemas.microsoft.com/office/powerpoint/2010/main" val="2659657948"/>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0FBFED0-DEF6-B655-5BD1-CB27264B3621}"/>
            </a:ext>
          </a:extLst>
        </p:cNvPr>
        <p:cNvGrpSpPr/>
        <p:nvPr/>
      </p:nvGrpSpPr>
      <p:grpSpPr>
        <a:xfrm>
          <a:off x="0" y="0"/>
          <a:ext cx="0" cy="0"/>
          <a:chOff x="0" y="0"/>
          <a:chExt cx="0" cy="0"/>
        </a:xfrm>
      </p:grpSpPr>
      <p:sp>
        <p:nvSpPr>
          <p:cNvPr id="8" name="object 2">
            <a:extLst>
              <a:ext uri="{FF2B5EF4-FFF2-40B4-BE49-F238E27FC236}">
                <a16:creationId xmlns:a16="http://schemas.microsoft.com/office/drawing/2014/main" id="{A6EE084B-7BD6-8D88-3AE9-E01E33C05384}"/>
              </a:ext>
            </a:extLst>
          </p:cNvPr>
          <p:cNvSpPr txBox="1">
            <a:spLocks noGrp="1"/>
          </p:cNvSpPr>
          <p:nvPr>
            <p:ph type="title"/>
          </p:nvPr>
        </p:nvSpPr>
        <p:spPr>
          <a:xfrm>
            <a:off x="1816396" y="165926"/>
            <a:ext cx="8042176" cy="565626"/>
          </a:xfrm>
          <a:prstGeom prst="rect">
            <a:avLst/>
          </a:prstGeom>
        </p:spPr>
        <p:txBody>
          <a:bodyPr vert="horz" wrap="square" lIns="0" tIns="11516" rIns="0" bIns="0" rtlCol="0" anchor="ctr">
            <a:spAutoFit/>
          </a:bodyPr>
          <a:lstStyle/>
          <a:p>
            <a:pPr marL="11516" marR="4607" indent="213628" algn="ctr">
              <a:lnSpc>
                <a:spcPct val="100000"/>
              </a:lnSpc>
              <a:spcBef>
                <a:spcPts val="91"/>
              </a:spcBef>
            </a:pPr>
            <a:r>
              <a:rPr lang="it-IT" sz="3600" spc="9" dirty="0">
                <a:solidFill>
                  <a:srgbClr val="C00000"/>
                </a:solidFill>
                <a:latin typeface="+mn-lt"/>
              </a:rPr>
              <a:t>TEST</a:t>
            </a:r>
            <a:endParaRPr sz="2400" b="1" spc="9" dirty="0">
              <a:solidFill>
                <a:srgbClr val="C00000"/>
              </a:solidFill>
              <a:latin typeface="+mn-lt"/>
            </a:endParaRPr>
          </a:p>
        </p:txBody>
      </p:sp>
      <p:sp>
        <p:nvSpPr>
          <p:cNvPr id="11" name="CasellaDiTesto 10">
            <a:extLst>
              <a:ext uri="{FF2B5EF4-FFF2-40B4-BE49-F238E27FC236}">
                <a16:creationId xmlns:a16="http://schemas.microsoft.com/office/drawing/2014/main" id="{43EC041A-737E-B789-F4B2-E9773FD07C74}"/>
              </a:ext>
            </a:extLst>
          </p:cNvPr>
          <p:cNvSpPr txBox="1"/>
          <p:nvPr/>
        </p:nvSpPr>
        <p:spPr>
          <a:xfrm>
            <a:off x="595423" y="1127053"/>
            <a:ext cx="11089758" cy="5324535"/>
          </a:xfrm>
          <a:prstGeom prst="rect">
            <a:avLst/>
          </a:prstGeom>
          <a:noFill/>
        </p:spPr>
        <p:txBody>
          <a:bodyPr wrap="square" rtlCol="0">
            <a:spAutoFit/>
          </a:bodyPr>
          <a:lstStyle/>
          <a:p>
            <a:r>
              <a:rPr lang="it-IT" sz="2000" b="1" dirty="0"/>
              <a:t>La dirigenza pubblica è regolata da quale tipo di contratto?</a:t>
            </a:r>
            <a:br>
              <a:rPr lang="it-IT" sz="2000" dirty="0"/>
            </a:br>
            <a:r>
              <a:rPr lang="it-IT" sz="2000" dirty="0">
                <a:highlight>
                  <a:srgbClr val="FFFF00"/>
                </a:highlight>
              </a:rPr>
              <a:t>A) Contratto collettivo nazionale di lavoro (CCNL) dei dirigenti.</a:t>
            </a:r>
            <a:br>
              <a:rPr lang="it-IT" sz="2000" dirty="0"/>
            </a:br>
            <a:r>
              <a:rPr lang="it-IT" sz="2000" dirty="0"/>
              <a:t>B) Contratto individuale senza alcuna regolamentazione collettiva.</a:t>
            </a:r>
            <a:br>
              <a:rPr lang="it-IT" sz="2000" dirty="0"/>
            </a:br>
            <a:r>
              <a:rPr lang="it-IT" sz="2000" dirty="0"/>
              <a:t>C) Contratto di tipo commerciale.</a:t>
            </a:r>
            <a:br>
              <a:rPr lang="it-IT" sz="2000" dirty="0"/>
            </a:br>
            <a:r>
              <a:rPr lang="it-IT" sz="2000" dirty="0"/>
              <a:t>D) Contratto di collaborazione esterna.</a:t>
            </a:r>
          </a:p>
          <a:p>
            <a:endParaRPr lang="it-IT" sz="2000" dirty="0"/>
          </a:p>
          <a:p>
            <a:endParaRPr lang="it-IT" sz="2000" dirty="0"/>
          </a:p>
          <a:p>
            <a:r>
              <a:rPr lang="it-IT" sz="2000" b="1" dirty="0"/>
              <a:t>Quale tra i seguenti principi si applica alla dirigenza pubblica in Italia, in conformità con la riforma della pubblica amministrazione e con il sistema normativo vigente?</a:t>
            </a:r>
            <a:br>
              <a:rPr lang="it-IT" sz="2000" dirty="0"/>
            </a:br>
            <a:r>
              <a:rPr lang="it-IT" sz="2000" dirty="0"/>
              <a:t>A) I dirigenti pubblici sono soggetti esclusivamente a un contratto di lavoro privato, senza vincoli derivanti da normative pubbliche.</a:t>
            </a:r>
            <a:br>
              <a:rPr lang="it-IT" sz="2000" dirty="0"/>
            </a:br>
            <a:r>
              <a:rPr lang="it-IT" sz="2000" dirty="0">
                <a:highlight>
                  <a:srgbClr val="FFFF00"/>
                </a:highlight>
              </a:rPr>
              <a:t>B) La dirigenza pubblica deve operare con piena autonomia, ma sempre in coerenza con gli indirizzi politici determinati dal governo in carica.</a:t>
            </a:r>
            <a:br>
              <a:rPr lang="it-IT" sz="2000" dirty="0"/>
            </a:br>
            <a:r>
              <a:rPr lang="it-IT" sz="2000" dirty="0"/>
              <a:t>C) I dirigenti pubblici non sono tenuti a rispettare il principio di imparzialità, in quanto la loro attività è strettamente tecnica.</a:t>
            </a:r>
            <a:br>
              <a:rPr lang="it-IT" sz="2000" dirty="0"/>
            </a:br>
            <a:r>
              <a:rPr lang="it-IT" sz="2000" dirty="0"/>
              <a:t>D) I dirigenti pubblici, pur esercitando una funzione di coordinamento, non sono responsabili dei risultati amministrativi e possono delegare completamente i compiti operativi ai funzionari sottoposti.</a:t>
            </a:r>
          </a:p>
        </p:txBody>
      </p:sp>
    </p:spTree>
    <p:extLst>
      <p:ext uri="{BB962C8B-B14F-4D97-AF65-F5344CB8AC3E}">
        <p14:creationId xmlns:p14="http://schemas.microsoft.com/office/powerpoint/2010/main" val="995871364"/>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object 2"/>
          <p:cNvSpPr txBox="1">
            <a:spLocks noGrp="1"/>
          </p:cNvSpPr>
          <p:nvPr>
            <p:ph type="title"/>
          </p:nvPr>
        </p:nvSpPr>
        <p:spPr>
          <a:xfrm>
            <a:off x="2209800" y="1507868"/>
            <a:ext cx="8042176" cy="688737"/>
          </a:xfrm>
          <a:prstGeom prst="rect">
            <a:avLst/>
          </a:prstGeom>
        </p:spPr>
        <p:txBody>
          <a:bodyPr vert="horz" wrap="square" lIns="0" tIns="11516" rIns="0" bIns="0" rtlCol="0" anchor="ctr">
            <a:spAutoFit/>
          </a:bodyPr>
          <a:lstStyle/>
          <a:p>
            <a:pPr marL="11516" marR="4607" indent="213628" algn="ctr">
              <a:lnSpc>
                <a:spcPct val="100000"/>
              </a:lnSpc>
              <a:spcBef>
                <a:spcPts val="91"/>
              </a:spcBef>
            </a:pPr>
            <a:r>
              <a:rPr lang="it-IT" spc="9" dirty="0">
                <a:solidFill>
                  <a:srgbClr val="C00000"/>
                </a:solidFill>
                <a:latin typeface="+mn-lt"/>
              </a:rPr>
              <a:t>POTERI DEL DATORE </a:t>
            </a:r>
            <a:r>
              <a:rPr lang="it-IT" spc="9" dirty="0" err="1">
                <a:solidFill>
                  <a:srgbClr val="C00000"/>
                </a:solidFill>
                <a:latin typeface="+mn-lt"/>
              </a:rPr>
              <a:t>DI</a:t>
            </a:r>
            <a:r>
              <a:rPr lang="it-IT" spc="9" dirty="0">
                <a:solidFill>
                  <a:srgbClr val="C00000"/>
                </a:solidFill>
                <a:latin typeface="+mn-lt"/>
              </a:rPr>
              <a:t> LAVORO</a:t>
            </a:r>
            <a:endParaRPr sz="3200" b="1" spc="9" dirty="0">
              <a:solidFill>
                <a:srgbClr val="C00000"/>
              </a:solidFill>
              <a:latin typeface="+mn-lt"/>
            </a:endParaRPr>
          </a:p>
        </p:txBody>
      </p:sp>
      <p:sp>
        <p:nvSpPr>
          <p:cNvPr id="4" name="CasellaDiTesto 3"/>
          <p:cNvSpPr txBox="1"/>
          <p:nvPr/>
        </p:nvSpPr>
        <p:spPr>
          <a:xfrm>
            <a:off x="2133600" y="2438400"/>
            <a:ext cx="7924800" cy="2862322"/>
          </a:xfrm>
          <a:prstGeom prst="rect">
            <a:avLst/>
          </a:prstGeom>
          <a:noFill/>
        </p:spPr>
        <p:txBody>
          <a:bodyPr wrap="square" rtlCol="0">
            <a:spAutoFit/>
          </a:bodyPr>
          <a:lstStyle/>
          <a:p>
            <a:pPr marL="342900" indent="-342900">
              <a:buFont typeface="+mj-lt"/>
              <a:buAutoNum type="arabicPeriod"/>
            </a:pPr>
            <a:r>
              <a:rPr lang="it-IT" sz="2000" b="1" dirty="0"/>
              <a:t>POTERE DIRETTIVO:                                                                                                     </a:t>
            </a:r>
            <a:r>
              <a:rPr lang="it-IT" sz="2000" dirty="0"/>
              <a:t>Si struttura come potere gerarchico, potere conformativo, potere direttivo in senso stretto;</a:t>
            </a:r>
          </a:p>
          <a:p>
            <a:pPr marL="342900" indent="-342900">
              <a:buFont typeface="+mj-lt"/>
              <a:buAutoNum type="arabicPeriod"/>
            </a:pPr>
            <a:r>
              <a:rPr lang="it-IT" sz="2000" b="1" dirty="0"/>
              <a:t>POTERE </a:t>
            </a:r>
            <a:r>
              <a:rPr lang="it-IT" sz="2000" b="1" dirty="0" err="1"/>
              <a:t>DI</a:t>
            </a:r>
            <a:r>
              <a:rPr lang="it-IT" sz="2000" b="1" dirty="0"/>
              <a:t> VIGILANZA E </a:t>
            </a:r>
            <a:r>
              <a:rPr lang="it-IT" sz="2000" b="1" dirty="0" err="1"/>
              <a:t>DI</a:t>
            </a:r>
            <a:r>
              <a:rPr lang="it-IT" sz="2000" b="1" dirty="0"/>
              <a:t> CONTROLLO:   </a:t>
            </a:r>
            <a:r>
              <a:rPr lang="it-IT" sz="2000" dirty="0"/>
              <a:t>                                                                            E’ diretto a verificare che  l’esecuzione dell’attività lavorativa venga effettuata secondo le modalità stabilite dal datore di lavoro;</a:t>
            </a:r>
          </a:p>
          <a:p>
            <a:pPr marL="342900" indent="-342900">
              <a:buFont typeface="+mj-lt"/>
              <a:buAutoNum type="arabicPeriod"/>
            </a:pPr>
            <a:r>
              <a:rPr lang="it-IT" sz="2000" b="1" dirty="0"/>
              <a:t>POTERE DISCIPLINARE:                                                                                                  </a:t>
            </a:r>
            <a:r>
              <a:rPr lang="it-IT" sz="2000" dirty="0"/>
              <a:t>Potestà di erogare sanzioni disciplinari ai propri dipendenti secondo precisi limiti e vincoli.</a:t>
            </a:r>
          </a:p>
        </p:txBody>
      </p:sp>
    </p:spTree>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object 2"/>
          <p:cNvSpPr txBox="1">
            <a:spLocks noGrp="1"/>
          </p:cNvSpPr>
          <p:nvPr>
            <p:ph type="title"/>
          </p:nvPr>
        </p:nvSpPr>
        <p:spPr>
          <a:xfrm>
            <a:off x="2209800" y="1507868"/>
            <a:ext cx="8042176" cy="688737"/>
          </a:xfrm>
          <a:prstGeom prst="rect">
            <a:avLst/>
          </a:prstGeom>
        </p:spPr>
        <p:txBody>
          <a:bodyPr vert="horz" wrap="square" lIns="0" tIns="11516" rIns="0" bIns="0" rtlCol="0" anchor="ctr">
            <a:spAutoFit/>
          </a:bodyPr>
          <a:lstStyle/>
          <a:p>
            <a:pPr marL="11516" marR="4607" indent="213628" algn="ctr">
              <a:lnSpc>
                <a:spcPct val="100000"/>
              </a:lnSpc>
              <a:spcBef>
                <a:spcPts val="91"/>
              </a:spcBef>
            </a:pPr>
            <a:r>
              <a:rPr lang="it-IT" spc="9" dirty="0">
                <a:solidFill>
                  <a:srgbClr val="C00000"/>
                </a:solidFill>
                <a:latin typeface="+mn-lt"/>
              </a:rPr>
              <a:t>OBBLIGHI DEL DATORE </a:t>
            </a:r>
            <a:r>
              <a:rPr lang="it-IT" spc="9" dirty="0" err="1">
                <a:solidFill>
                  <a:srgbClr val="C00000"/>
                </a:solidFill>
                <a:latin typeface="+mn-lt"/>
              </a:rPr>
              <a:t>DI</a:t>
            </a:r>
            <a:r>
              <a:rPr lang="it-IT" spc="9" dirty="0">
                <a:solidFill>
                  <a:srgbClr val="C00000"/>
                </a:solidFill>
                <a:latin typeface="+mn-lt"/>
              </a:rPr>
              <a:t> LAVORO</a:t>
            </a:r>
            <a:endParaRPr sz="3200" b="1" spc="9" dirty="0">
              <a:solidFill>
                <a:srgbClr val="C00000"/>
              </a:solidFill>
              <a:latin typeface="+mn-lt"/>
            </a:endParaRPr>
          </a:p>
        </p:txBody>
      </p:sp>
      <p:sp>
        <p:nvSpPr>
          <p:cNvPr id="4" name="CasellaDiTesto 3"/>
          <p:cNvSpPr txBox="1"/>
          <p:nvPr/>
        </p:nvSpPr>
        <p:spPr>
          <a:xfrm>
            <a:off x="2362200" y="2438400"/>
            <a:ext cx="7543800" cy="2123658"/>
          </a:xfrm>
          <a:prstGeom prst="rect">
            <a:avLst/>
          </a:prstGeom>
          <a:noFill/>
        </p:spPr>
        <p:txBody>
          <a:bodyPr wrap="square" rtlCol="0">
            <a:spAutoFit/>
          </a:bodyPr>
          <a:lstStyle/>
          <a:p>
            <a:pPr marL="342900" indent="-342900" algn="just">
              <a:buFont typeface="Arial" pitchFamily="34" charset="0"/>
              <a:buChar char="•"/>
            </a:pPr>
            <a:r>
              <a:rPr lang="it-IT" sz="2200" dirty="0"/>
              <a:t>Obbligo di corrispondere la </a:t>
            </a:r>
            <a:r>
              <a:rPr lang="it-IT" sz="2200" b="1" dirty="0"/>
              <a:t>retribuzione</a:t>
            </a:r>
            <a:r>
              <a:rPr lang="it-IT" sz="2200" dirty="0"/>
              <a:t> ed il </a:t>
            </a:r>
            <a:r>
              <a:rPr lang="it-IT" sz="2200" b="1" dirty="0"/>
              <a:t>trattamento di fine rapporto</a:t>
            </a:r>
            <a:r>
              <a:rPr lang="it-IT" sz="2200" dirty="0"/>
              <a:t>;</a:t>
            </a:r>
          </a:p>
          <a:p>
            <a:pPr marL="342900" indent="-342900" algn="just">
              <a:buFont typeface="Arial" pitchFamily="34" charset="0"/>
              <a:buChar char="•"/>
            </a:pPr>
            <a:r>
              <a:rPr lang="it-IT" sz="2200" dirty="0"/>
              <a:t>Obbligo di </a:t>
            </a:r>
            <a:r>
              <a:rPr lang="it-IT" sz="2200" b="1" dirty="0"/>
              <a:t>tutela assicurativa o previdenziale</a:t>
            </a:r>
            <a:r>
              <a:rPr lang="it-IT" sz="2200" dirty="0"/>
              <a:t>;</a:t>
            </a:r>
          </a:p>
          <a:p>
            <a:pPr marL="342900" indent="-342900" algn="just">
              <a:buFont typeface="Arial" pitchFamily="34" charset="0"/>
              <a:buChar char="•"/>
            </a:pPr>
            <a:r>
              <a:rPr lang="it-IT" sz="2200" dirty="0"/>
              <a:t>Obbligo di </a:t>
            </a:r>
            <a:r>
              <a:rPr lang="it-IT" sz="2200" b="1" dirty="0"/>
              <a:t>assicurare</a:t>
            </a:r>
            <a:r>
              <a:rPr lang="it-IT" sz="2200" dirty="0"/>
              <a:t> i dipendenti contro il rischio di responsabilità civile verso terzi;</a:t>
            </a:r>
          </a:p>
          <a:p>
            <a:pPr marL="342900" indent="-342900" algn="just">
              <a:buFont typeface="Arial" pitchFamily="34" charset="0"/>
              <a:buChar char="•"/>
            </a:pPr>
            <a:r>
              <a:rPr lang="it-IT" sz="2200" dirty="0"/>
              <a:t>Tutela della </a:t>
            </a:r>
            <a:r>
              <a:rPr lang="it-IT" sz="2200" b="1" dirty="0"/>
              <a:t>salute e sicurezza </a:t>
            </a:r>
            <a:r>
              <a:rPr lang="it-IT" sz="2200" dirty="0"/>
              <a:t>del lavoratore.</a:t>
            </a:r>
          </a:p>
        </p:txBody>
      </p:sp>
    </p:spTree>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object 2"/>
          <p:cNvSpPr txBox="1">
            <a:spLocks noGrp="1"/>
          </p:cNvSpPr>
          <p:nvPr>
            <p:ph type="title"/>
          </p:nvPr>
        </p:nvSpPr>
        <p:spPr>
          <a:xfrm>
            <a:off x="2209800" y="1169314"/>
            <a:ext cx="8042176" cy="1365845"/>
          </a:xfrm>
          <a:prstGeom prst="rect">
            <a:avLst/>
          </a:prstGeom>
        </p:spPr>
        <p:txBody>
          <a:bodyPr vert="horz" wrap="square" lIns="0" tIns="11516" rIns="0" bIns="0" rtlCol="0" anchor="ctr">
            <a:spAutoFit/>
          </a:bodyPr>
          <a:lstStyle/>
          <a:p>
            <a:pPr marL="11516" marR="4607" indent="213628" algn="ctr">
              <a:lnSpc>
                <a:spcPct val="100000"/>
              </a:lnSpc>
              <a:spcBef>
                <a:spcPts val="91"/>
              </a:spcBef>
            </a:pPr>
            <a:r>
              <a:rPr lang="it-IT" spc="9" dirty="0">
                <a:solidFill>
                  <a:srgbClr val="C00000"/>
                </a:solidFill>
                <a:latin typeface="+mn-lt"/>
              </a:rPr>
              <a:t>LA RESPONSABILITA’ DELL’IMPIEGATO</a:t>
            </a:r>
            <a:endParaRPr sz="3200" b="1" spc="9" dirty="0">
              <a:solidFill>
                <a:srgbClr val="C00000"/>
              </a:solidFill>
              <a:latin typeface="+mn-lt"/>
            </a:endParaRPr>
          </a:p>
        </p:txBody>
      </p:sp>
      <p:sp>
        <p:nvSpPr>
          <p:cNvPr id="3" name="CasellaDiTesto 2"/>
          <p:cNvSpPr txBox="1"/>
          <p:nvPr/>
        </p:nvSpPr>
        <p:spPr>
          <a:xfrm>
            <a:off x="2057400" y="2286001"/>
            <a:ext cx="8153400" cy="3477875"/>
          </a:xfrm>
          <a:prstGeom prst="rect">
            <a:avLst/>
          </a:prstGeom>
          <a:noFill/>
        </p:spPr>
        <p:txBody>
          <a:bodyPr wrap="square" rtlCol="0">
            <a:spAutoFit/>
          </a:bodyPr>
          <a:lstStyle/>
          <a:p>
            <a:pPr algn="just"/>
            <a:r>
              <a:rPr lang="it-IT" sz="2000" dirty="0"/>
              <a:t>La responsabilità nel pubblico impiego per l’inosservanza di norme giuridiche può essere: </a:t>
            </a:r>
          </a:p>
          <a:p>
            <a:pPr algn="just"/>
            <a:r>
              <a:rPr lang="it-IT" sz="2000" dirty="0"/>
              <a:t>- </a:t>
            </a:r>
            <a:r>
              <a:rPr lang="it-IT" sz="2000" b="1" dirty="0"/>
              <a:t>penale</a:t>
            </a:r>
            <a:r>
              <a:rPr lang="it-IT" sz="2000" dirty="0"/>
              <a:t>, quando la trasgressione dei doveri si concretizza nel reato (abuso e omissione di atti d’ufficio, concussione, corruzione, ecc.) </a:t>
            </a:r>
          </a:p>
          <a:p>
            <a:pPr algn="just"/>
            <a:r>
              <a:rPr lang="it-IT" sz="2000" dirty="0"/>
              <a:t>-</a:t>
            </a:r>
            <a:r>
              <a:rPr lang="it-IT" sz="2000" b="1" dirty="0"/>
              <a:t>civile</a:t>
            </a:r>
            <a:r>
              <a:rPr lang="it-IT" sz="2000" dirty="0"/>
              <a:t>, quando dalla trasgressione dei doveri d’ufficio deriva un danno (responsabilità patrimoniale); la sanzione consiste nell’obbligo di risarcire il danno </a:t>
            </a:r>
          </a:p>
          <a:p>
            <a:pPr algn="just"/>
            <a:r>
              <a:rPr lang="it-IT" sz="2000" dirty="0"/>
              <a:t>-</a:t>
            </a:r>
            <a:r>
              <a:rPr lang="it-IT" sz="2000" b="1" dirty="0"/>
              <a:t>amministrativa</a:t>
            </a:r>
            <a:r>
              <a:rPr lang="it-IT" sz="2000" dirty="0"/>
              <a:t>, quando il danno patrimoniale è causato con dolo o colpa </a:t>
            </a:r>
          </a:p>
          <a:p>
            <a:pPr algn="just"/>
            <a:endParaRPr lang="it-IT" sz="2000" dirty="0"/>
          </a:p>
          <a:p>
            <a:pPr algn="just"/>
            <a:r>
              <a:rPr lang="it-IT" sz="2000" dirty="0"/>
              <a:t>La </a:t>
            </a:r>
            <a:r>
              <a:rPr lang="it-IT" sz="2000" b="1" dirty="0"/>
              <a:t>responsabilità disciplinare </a:t>
            </a:r>
            <a:r>
              <a:rPr lang="it-IT" sz="2000" dirty="0"/>
              <a:t>deriva dalla violazione dei doveri inerenti al rapporto d’impiego da parte del dipendente.</a:t>
            </a:r>
          </a:p>
        </p:txBody>
      </p:sp>
    </p:spTree>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object 2"/>
          <p:cNvSpPr txBox="1">
            <a:spLocks noGrp="1"/>
          </p:cNvSpPr>
          <p:nvPr>
            <p:ph type="title"/>
          </p:nvPr>
        </p:nvSpPr>
        <p:spPr>
          <a:xfrm>
            <a:off x="2168624" y="693064"/>
            <a:ext cx="8042176" cy="1365845"/>
          </a:xfrm>
          <a:prstGeom prst="rect">
            <a:avLst/>
          </a:prstGeom>
        </p:spPr>
        <p:txBody>
          <a:bodyPr vert="horz" wrap="square" lIns="0" tIns="11516" rIns="0" bIns="0" rtlCol="0" anchor="ctr">
            <a:spAutoFit/>
          </a:bodyPr>
          <a:lstStyle/>
          <a:p>
            <a:pPr marL="11516" marR="4607" indent="213628" algn="ctr">
              <a:lnSpc>
                <a:spcPct val="100000"/>
              </a:lnSpc>
              <a:spcBef>
                <a:spcPts val="91"/>
              </a:spcBef>
            </a:pPr>
            <a:r>
              <a:rPr lang="it-IT" spc="9" dirty="0">
                <a:solidFill>
                  <a:srgbClr val="C00000"/>
                </a:solidFill>
                <a:latin typeface="+mn-lt"/>
              </a:rPr>
              <a:t>LA RESPONSABILITA’ DELL’IMPIEGATO</a:t>
            </a:r>
            <a:endParaRPr sz="3200" b="1" spc="9" dirty="0">
              <a:solidFill>
                <a:srgbClr val="C00000"/>
              </a:solidFill>
              <a:latin typeface="+mn-lt"/>
            </a:endParaRPr>
          </a:p>
        </p:txBody>
      </p:sp>
      <p:sp>
        <p:nvSpPr>
          <p:cNvPr id="3" name="CasellaDiTesto 2"/>
          <p:cNvSpPr txBox="1"/>
          <p:nvPr/>
        </p:nvSpPr>
        <p:spPr>
          <a:xfrm>
            <a:off x="2057400" y="2286000"/>
            <a:ext cx="8153400" cy="3785652"/>
          </a:xfrm>
          <a:prstGeom prst="rect">
            <a:avLst/>
          </a:prstGeom>
          <a:noFill/>
        </p:spPr>
        <p:txBody>
          <a:bodyPr wrap="square" rtlCol="0">
            <a:spAutoFit/>
          </a:bodyPr>
          <a:lstStyle/>
          <a:p>
            <a:pPr algn="just"/>
            <a:r>
              <a:rPr lang="it-IT" sz="2000" dirty="0"/>
              <a:t>La materia delle sanzioni e responsabilità disciplinari rappresenta uno dei principali punti di intervento sia della Riforma Brunetta del 2009 che della Riforma Madia del 2017. </a:t>
            </a:r>
          </a:p>
          <a:p>
            <a:pPr algn="just"/>
            <a:r>
              <a:rPr lang="it-IT" sz="2000" dirty="0"/>
              <a:t>La materia disciplinare è regolata dagli artt. 55-55</a:t>
            </a:r>
            <a:r>
              <a:rPr lang="it-IT" sz="2000" i="1" dirty="0"/>
              <a:t> </a:t>
            </a:r>
            <a:r>
              <a:rPr lang="it-IT" sz="2000" i="1" dirty="0" err="1"/>
              <a:t>octies</a:t>
            </a:r>
            <a:r>
              <a:rPr lang="it-IT" sz="2000" i="1" dirty="0"/>
              <a:t> </a:t>
            </a:r>
            <a:r>
              <a:rPr lang="it-IT" sz="2000" dirty="0" err="1"/>
              <a:t>D.Lgs.</a:t>
            </a:r>
            <a:r>
              <a:rPr lang="it-IT" sz="2000" dirty="0"/>
              <a:t> 165/2001, che sono norme imperative. </a:t>
            </a:r>
          </a:p>
          <a:p>
            <a:pPr algn="just"/>
            <a:r>
              <a:rPr lang="it-IT" sz="2000" dirty="0"/>
              <a:t>La </a:t>
            </a:r>
            <a:r>
              <a:rPr lang="it-IT" sz="2000" b="1" dirty="0"/>
              <a:t>violazione dolosa o colposa delle suddette disposizioni costituisce illecito disciplinare</a:t>
            </a:r>
            <a:r>
              <a:rPr lang="it-IT" sz="2000" dirty="0"/>
              <a:t>. </a:t>
            </a:r>
          </a:p>
          <a:p>
            <a:pPr algn="just"/>
            <a:r>
              <a:rPr lang="it-IT" sz="2000" dirty="0"/>
              <a:t>La </a:t>
            </a:r>
            <a:r>
              <a:rPr lang="it-IT" sz="2000" b="1" dirty="0"/>
              <a:t>tipologia delle infrazioni e delle relative sanzioni viene definita dai contratti collettivi</a:t>
            </a:r>
            <a:r>
              <a:rPr lang="it-IT" sz="2000" dirty="0"/>
              <a:t>. </a:t>
            </a:r>
          </a:p>
          <a:p>
            <a:pPr algn="just"/>
            <a:endParaRPr lang="it-IT" sz="2000" dirty="0"/>
          </a:p>
          <a:p>
            <a:pPr algn="just"/>
            <a:r>
              <a:rPr lang="it-IT" sz="2000" u="sng" dirty="0"/>
              <a:t>E’ fatto obbligo, per le amministrazioni, la pubblicazione sul sito istituzionale del codice disciplinare.</a:t>
            </a:r>
          </a:p>
        </p:txBody>
      </p:sp>
    </p:spTree>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object 2"/>
          <p:cNvSpPr txBox="1">
            <a:spLocks noGrp="1"/>
          </p:cNvSpPr>
          <p:nvPr>
            <p:ph type="title"/>
          </p:nvPr>
        </p:nvSpPr>
        <p:spPr>
          <a:xfrm>
            <a:off x="2209800" y="1447801"/>
            <a:ext cx="8042176" cy="504071"/>
          </a:xfrm>
          <a:prstGeom prst="rect">
            <a:avLst/>
          </a:prstGeom>
        </p:spPr>
        <p:txBody>
          <a:bodyPr vert="horz" wrap="square" lIns="0" tIns="11516" rIns="0" bIns="0" rtlCol="0" anchor="ctr">
            <a:spAutoFit/>
          </a:bodyPr>
          <a:lstStyle/>
          <a:p>
            <a:pPr marL="11516" marR="4607" indent="213628" algn="ctr">
              <a:lnSpc>
                <a:spcPct val="100000"/>
              </a:lnSpc>
              <a:spcBef>
                <a:spcPts val="91"/>
              </a:spcBef>
            </a:pPr>
            <a:r>
              <a:rPr lang="it-IT" sz="3200" b="1" spc="9" dirty="0">
                <a:solidFill>
                  <a:srgbClr val="C00000"/>
                </a:solidFill>
                <a:latin typeface="+mn-lt"/>
              </a:rPr>
              <a:t>IL LUOGO DELLA PRESTAZIONE </a:t>
            </a:r>
            <a:r>
              <a:rPr lang="it-IT" sz="3200" b="1" spc="9" dirty="0" err="1">
                <a:solidFill>
                  <a:srgbClr val="C00000"/>
                </a:solidFill>
                <a:latin typeface="+mn-lt"/>
              </a:rPr>
              <a:t>DI</a:t>
            </a:r>
            <a:r>
              <a:rPr lang="it-IT" sz="3200" b="1" spc="9" dirty="0">
                <a:solidFill>
                  <a:srgbClr val="C00000"/>
                </a:solidFill>
                <a:latin typeface="+mn-lt"/>
              </a:rPr>
              <a:t> LAVORO</a:t>
            </a:r>
            <a:endParaRPr sz="3200" b="1" spc="9" dirty="0">
              <a:solidFill>
                <a:srgbClr val="C00000"/>
              </a:solidFill>
              <a:latin typeface="+mn-lt"/>
            </a:endParaRPr>
          </a:p>
        </p:txBody>
      </p:sp>
      <p:sp>
        <p:nvSpPr>
          <p:cNvPr id="3" name="CasellaDiTesto 2"/>
          <p:cNvSpPr txBox="1"/>
          <p:nvPr/>
        </p:nvSpPr>
        <p:spPr>
          <a:xfrm>
            <a:off x="2057400" y="2057400"/>
            <a:ext cx="8153400" cy="4093428"/>
          </a:xfrm>
          <a:prstGeom prst="rect">
            <a:avLst/>
          </a:prstGeom>
          <a:noFill/>
        </p:spPr>
        <p:txBody>
          <a:bodyPr wrap="square" rtlCol="0">
            <a:spAutoFit/>
          </a:bodyPr>
          <a:lstStyle/>
          <a:p>
            <a:pPr algn="just"/>
            <a:r>
              <a:rPr lang="it-IT" sz="2000" dirty="0"/>
              <a:t>La prestazione di lavoro, in genere, va eseguita presso la pubblica amministrazione di appartenenza. Il rapporto di lavoro pubblico, tuttavia, può essere soggetto a vicende modificative.</a:t>
            </a:r>
          </a:p>
          <a:p>
            <a:pPr algn="just"/>
            <a:r>
              <a:rPr lang="it-IT" sz="2000" dirty="0"/>
              <a:t>In particolare:</a:t>
            </a:r>
          </a:p>
          <a:p>
            <a:pPr algn="just"/>
            <a:r>
              <a:rPr lang="it-IT" sz="2000" dirty="0"/>
              <a:t>-Il </a:t>
            </a:r>
            <a:r>
              <a:rPr lang="it-IT" sz="2000" b="1" dirty="0"/>
              <a:t>comando</a:t>
            </a:r>
            <a:r>
              <a:rPr lang="it-IT" sz="2000" dirty="0"/>
              <a:t>: prestare servizio presso un’amministrazione statale diversa da quella di appartenenza;</a:t>
            </a:r>
          </a:p>
          <a:p>
            <a:pPr algn="just"/>
            <a:r>
              <a:rPr lang="it-IT" sz="2000" dirty="0"/>
              <a:t>-Il </a:t>
            </a:r>
            <a:r>
              <a:rPr lang="it-IT" sz="2000" b="1" dirty="0"/>
              <a:t>distacco</a:t>
            </a:r>
            <a:r>
              <a:rPr lang="it-IT" sz="2000" dirty="0"/>
              <a:t>: trasferimento della sede di servizio presso un ente diverso dalle pubbliche amministrazioni;</a:t>
            </a:r>
          </a:p>
          <a:p>
            <a:pPr algn="just"/>
            <a:r>
              <a:rPr lang="it-IT" sz="2000" dirty="0"/>
              <a:t>-Il </a:t>
            </a:r>
            <a:r>
              <a:rPr lang="it-IT" sz="2000" b="1" dirty="0"/>
              <a:t>collocamento fuori ruolo</a:t>
            </a:r>
            <a:r>
              <a:rPr lang="it-IT" sz="2000" dirty="0"/>
              <a:t>: disposto per disimpegno di funzioni dello Stato o di altri enti pubblici;</a:t>
            </a:r>
          </a:p>
          <a:p>
            <a:pPr algn="just"/>
            <a:r>
              <a:rPr lang="it-IT" sz="2000" dirty="0"/>
              <a:t>-Il </a:t>
            </a:r>
            <a:r>
              <a:rPr lang="it-IT" sz="2000" b="1" dirty="0"/>
              <a:t>passaggio ad altra amministrazione</a:t>
            </a:r>
            <a:r>
              <a:rPr lang="it-IT" sz="2000" dirty="0"/>
              <a:t>: a seguito di trasferimento o conferimento di attività ex art. 212 c.c. ;</a:t>
            </a:r>
          </a:p>
          <a:p>
            <a:pPr algn="just"/>
            <a:r>
              <a:rPr lang="it-IT" sz="2000" dirty="0"/>
              <a:t>-Il </a:t>
            </a:r>
            <a:r>
              <a:rPr lang="it-IT" sz="2000" b="1" dirty="0"/>
              <a:t>servizio temporaneo all’estero</a:t>
            </a:r>
            <a:r>
              <a:rPr lang="it-IT" sz="2000" dirty="0"/>
              <a:t>.</a:t>
            </a:r>
          </a:p>
        </p:txBody>
      </p:sp>
    </p:spTree>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object 2"/>
          <p:cNvSpPr txBox="1">
            <a:spLocks noGrp="1"/>
          </p:cNvSpPr>
          <p:nvPr>
            <p:ph type="title"/>
          </p:nvPr>
        </p:nvSpPr>
        <p:spPr>
          <a:xfrm>
            <a:off x="2209800" y="1600201"/>
            <a:ext cx="8042176" cy="504071"/>
          </a:xfrm>
          <a:prstGeom prst="rect">
            <a:avLst/>
          </a:prstGeom>
        </p:spPr>
        <p:txBody>
          <a:bodyPr vert="horz" wrap="square" lIns="0" tIns="11516" rIns="0" bIns="0" rtlCol="0" anchor="ctr">
            <a:spAutoFit/>
          </a:bodyPr>
          <a:lstStyle/>
          <a:p>
            <a:pPr marL="11516" marR="4607" indent="213628" algn="ctr">
              <a:lnSpc>
                <a:spcPct val="100000"/>
              </a:lnSpc>
              <a:spcBef>
                <a:spcPts val="91"/>
              </a:spcBef>
            </a:pPr>
            <a:r>
              <a:rPr lang="it-IT" sz="3200" b="1" spc="9" dirty="0">
                <a:solidFill>
                  <a:srgbClr val="C00000"/>
                </a:solidFill>
                <a:latin typeface="+mn-lt"/>
              </a:rPr>
              <a:t>LA MOBILITA’</a:t>
            </a:r>
            <a:endParaRPr sz="3200" b="1" spc="9" dirty="0">
              <a:solidFill>
                <a:srgbClr val="C00000"/>
              </a:solidFill>
              <a:latin typeface="+mn-lt"/>
            </a:endParaRPr>
          </a:p>
        </p:txBody>
      </p:sp>
      <p:sp>
        <p:nvSpPr>
          <p:cNvPr id="3" name="CasellaDiTesto 2"/>
          <p:cNvSpPr txBox="1"/>
          <p:nvPr/>
        </p:nvSpPr>
        <p:spPr>
          <a:xfrm>
            <a:off x="2057400" y="2286000"/>
            <a:ext cx="8153400" cy="2862322"/>
          </a:xfrm>
          <a:prstGeom prst="rect">
            <a:avLst/>
          </a:prstGeom>
          <a:noFill/>
        </p:spPr>
        <p:txBody>
          <a:bodyPr wrap="square" rtlCol="0">
            <a:spAutoFit/>
          </a:bodyPr>
          <a:lstStyle/>
          <a:p>
            <a:pPr algn="just"/>
            <a:endParaRPr lang="it-IT" sz="2000" u="sng" dirty="0"/>
          </a:p>
          <a:p>
            <a:pPr algn="just"/>
            <a:r>
              <a:rPr lang="it-IT" sz="2000" dirty="0"/>
              <a:t>La mobilità modifica il rapporto di impiego e si distingue in due tipologie: </a:t>
            </a:r>
          </a:p>
          <a:p>
            <a:pPr algn="just"/>
            <a:r>
              <a:rPr lang="it-IT" sz="2000" dirty="0"/>
              <a:t>-</a:t>
            </a:r>
            <a:r>
              <a:rPr lang="it-IT" sz="2000" b="1" dirty="0"/>
              <a:t>INDIVIDUALE</a:t>
            </a:r>
            <a:r>
              <a:rPr lang="it-IT" sz="2000" dirty="0"/>
              <a:t> (richiesta da singolo dipendente) </a:t>
            </a:r>
          </a:p>
          <a:p>
            <a:pPr algn="just"/>
            <a:r>
              <a:rPr lang="it-IT" sz="2000" dirty="0"/>
              <a:t>è volontaria e prevede il trasferimento a domanda in altra amministrazione a seguito pubblicazione di decreto da parte dell’amministrazione </a:t>
            </a:r>
          </a:p>
          <a:p>
            <a:pPr algn="just"/>
            <a:r>
              <a:rPr lang="it-IT" sz="2000" dirty="0"/>
              <a:t>è obbligatoria quando è legata ad esigenze dell’amministrazione (es. esubero) </a:t>
            </a:r>
          </a:p>
          <a:p>
            <a:pPr algn="just"/>
            <a:endParaRPr lang="it-IT" sz="2000" dirty="0"/>
          </a:p>
          <a:p>
            <a:pPr algn="just"/>
            <a:r>
              <a:rPr lang="it-IT" sz="2000" dirty="0"/>
              <a:t>-</a:t>
            </a:r>
            <a:r>
              <a:rPr lang="it-IT" sz="2000" b="1" dirty="0"/>
              <a:t>COLLETTIVA</a:t>
            </a:r>
            <a:r>
              <a:rPr lang="it-IT" sz="2000" dirty="0"/>
              <a:t> (causata da eccedenza di personale art. 33 </a:t>
            </a:r>
            <a:r>
              <a:rPr lang="it-IT" sz="2000" dirty="0" err="1"/>
              <a:t>D.Lgs</a:t>
            </a:r>
            <a:r>
              <a:rPr lang="it-IT" sz="2000" dirty="0"/>
              <a:t> 165/2001).</a:t>
            </a:r>
          </a:p>
        </p:txBody>
      </p:sp>
    </p:spTree>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object 2"/>
          <p:cNvSpPr txBox="1">
            <a:spLocks noGrp="1"/>
          </p:cNvSpPr>
          <p:nvPr>
            <p:ph type="title"/>
          </p:nvPr>
        </p:nvSpPr>
        <p:spPr>
          <a:xfrm>
            <a:off x="2209800" y="1600201"/>
            <a:ext cx="8042176" cy="504071"/>
          </a:xfrm>
          <a:prstGeom prst="rect">
            <a:avLst/>
          </a:prstGeom>
        </p:spPr>
        <p:txBody>
          <a:bodyPr vert="horz" wrap="square" lIns="0" tIns="11516" rIns="0" bIns="0" rtlCol="0" anchor="ctr">
            <a:spAutoFit/>
          </a:bodyPr>
          <a:lstStyle/>
          <a:p>
            <a:pPr marL="11516" marR="4607" indent="213628" algn="ctr">
              <a:lnSpc>
                <a:spcPct val="100000"/>
              </a:lnSpc>
              <a:spcBef>
                <a:spcPts val="91"/>
              </a:spcBef>
            </a:pPr>
            <a:r>
              <a:rPr lang="it-IT" sz="3200" b="1" spc="9" dirty="0">
                <a:solidFill>
                  <a:srgbClr val="C00000"/>
                </a:solidFill>
                <a:latin typeface="+mn-lt"/>
              </a:rPr>
              <a:t>ORARIO, FERIE, PERMESSI, CONGEDI</a:t>
            </a:r>
            <a:endParaRPr sz="3200" b="1" spc="9" dirty="0">
              <a:solidFill>
                <a:srgbClr val="C00000"/>
              </a:solidFill>
              <a:latin typeface="+mn-lt"/>
            </a:endParaRPr>
          </a:p>
        </p:txBody>
      </p:sp>
      <p:sp>
        <p:nvSpPr>
          <p:cNvPr id="3" name="CasellaDiTesto 2"/>
          <p:cNvSpPr txBox="1"/>
          <p:nvPr/>
        </p:nvSpPr>
        <p:spPr>
          <a:xfrm>
            <a:off x="2057400" y="2286001"/>
            <a:ext cx="8153400" cy="3477875"/>
          </a:xfrm>
          <a:prstGeom prst="rect">
            <a:avLst/>
          </a:prstGeom>
          <a:noFill/>
        </p:spPr>
        <p:txBody>
          <a:bodyPr wrap="square" rtlCol="0">
            <a:spAutoFit/>
          </a:bodyPr>
          <a:lstStyle/>
          <a:p>
            <a:pPr algn="just"/>
            <a:r>
              <a:rPr lang="it-IT" sz="2000" dirty="0"/>
              <a:t>Vi è una differenza tra:</a:t>
            </a:r>
          </a:p>
          <a:p>
            <a:pPr algn="just"/>
            <a:r>
              <a:rPr lang="it-IT" sz="2000" b="1" dirty="0"/>
              <a:t>ORARIO </a:t>
            </a:r>
            <a:r>
              <a:rPr lang="it-IT" sz="2000" b="1" dirty="0" err="1"/>
              <a:t>DI</a:t>
            </a:r>
            <a:r>
              <a:rPr lang="it-IT" sz="2000" b="1" dirty="0"/>
              <a:t> SERVIZIO</a:t>
            </a:r>
            <a:r>
              <a:rPr lang="it-IT" sz="2000" dirty="0"/>
              <a:t>: periodo di tempo giornaliero necessario per assicurare la funzionalità delle strutture degli uffici pubblici e l’erogazione dei servizi all’utenza;</a:t>
            </a:r>
          </a:p>
          <a:p>
            <a:pPr algn="just"/>
            <a:r>
              <a:rPr lang="it-IT" sz="2000" b="1" dirty="0"/>
              <a:t>ORARIO </a:t>
            </a:r>
            <a:r>
              <a:rPr lang="it-IT" sz="2000" b="1" dirty="0" err="1"/>
              <a:t>DI</a:t>
            </a:r>
            <a:r>
              <a:rPr lang="it-IT" sz="2000" b="1" dirty="0"/>
              <a:t> LAVORO</a:t>
            </a:r>
            <a:r>
              <a:rPr lang="it-IT" sz="2000" dirty="0"/>
              <a:t>: la misura della prestazione lavorativa. Si tratta del periodo di tempo giornaliero durante il quale il dipendente assicura la propria prestazione nell’ambito del rapporto di servizio.</a:t>
            </a:r>
          </a:p>
          <a:p>
            <a:pPr algn="just"/>
            <a:r>
              <a:rPr lang="it-IT" sz="2000" b="1" dirty="0"/>
              <a:t>LAVORO STRAORDINARIO</a:t>
            </a:r>
            <a:r>
              <a:rPr lang="it-IT" sz="2000" dirty="0"/>
              <a:t>: è quello prestato oltre il normale orario di lavoro per fronteggiare situazioni di lavoro eccezionali. È compensato con apposite maggiorazioni retributive ma deve essere oggetto di preventiva e formale autorizzazione.</a:t>
            </a:r>
          </a:p>
        </p:txBody>
      </p:sp>
    </p:spTree>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object 2"/>
          <p:cNvSpPr txBox="1">
            <a:spLocks noGrp="1"/>
          </p:cNvSpPr>
          <p:nvPr>
            <p:ph type="title"/>
          </p:nvPr>
        </p:nvSpPr>
        <p:spPr>
          <a:xfrm>
            <a:off x="2209800" y="1600201"/>
            <a:ext cx="8042176" cy="504071"/>
          </a:xfrm>
          <a:prstGeom prst="rect">
            <a:avLst/>
          </a:prstGeom>
        </p:spPr>
        <p:txBody>
          <a:bodyPr vert="horz" wrap="square" lIns="0" tIns="11516" rIns="0" bIns="0" rtlCol="0" anchor="ctr">
            <a:spAutoFit/>
          </a:bodyPr>
          <a:lstStyle/>
          <a:p>
            <a:pPr marL="11516" marR="4607" indent="213628" algn="ctr">
              <a:lnSpc>
                <a:spcPct val="100000"/>
              </a:lnSpc>
              <a:spcBef>
                <a:spcPts val="91"/>
              </a:spcBef>
            </a:pPr>
            <a:r>
              <a:rPr lang="it-IT" sz="3200" b="1" spc="9" dirty="0">
                <a:solidFill>
                  <a:srgbClr val="C00000"/>
                </a:solidFill>
                <a:latin typeface="+mn-lt"/>
              </a:rPr>
              <a:t>ORARIO, FERIE, PERMESSI, CONGEDI</a:t>
            </a:r>
            <a:endParaRPr sz="3200" b="1" spc="9" dirty="0">
              <a:solidFill>
                <a:srgbClr val="C00000"/>
              </a:solidFill>
              <a:latin typeface="+mn-lt"/>
            </a:endParaRPr>
          </a:p>
        </p:txBody>
      </p:sp>
      <p:sp>
        <p:nvSpPr>
          <p:cNvPr id="3" name="CasellaDiTesto 2"/>
          <p:cNvSpPr txBox="1"/>
          <p:nvPr/>
        </p:nvSpPr>
        <p:spPr>
          <a:xfrm>
            <a:off x="2057400" y="2286001"/>
            <a:ext cx="8153400" cy="3170099"/>
          </a:xfrm>
          <a:prstGeom prst="rect">
            <a:avLst/>
          </a:prstGeom>
          <a:noFill/>
        </p:spPr>
        <p:txBody>
          <a:bodyPr wrap="square" rtlCol="0">
            <a:spAutoFit/>
          </a:bodyPr>
          <a:lstStyle/>
          <a:p>
            <a:pPr algn="just"/>
            <a:r>
              <a:rPr lang="it-IT" sz="2000" dirty="0"/>
              <a:t>In base </a:t>
            </a:r>
            <a:r>
              <a:rPr lang="it-IT" sz="2000" b="1" dirty="0"/>
              <a:t>all’art. 36 Cost</a:t>
            </a:r>
            <a:r>
              <a:rPr lang="it-IT" sz="2000" dirty="0"/>
              <a:t>., il lavoratore ha diritto a </a:t>
            </a:r>
            <a:r>
              <a:rPr lang="it-IT" sz="2000" b="1" dirty="0"/>
              <a:t>FERIE ANNUALI RETRIBUITE </a:t>
            </a:r>
            <a:r>
              <a:rPr lang="it-IT" sz="2000" dirty="0"/>
              <a:t>e non può rinunciarvi.</a:t>
            </a:r>
          </a:p>
          <a:p>
            <a:pPr algn="just"/>
            <a:r>
              <a:rPr lang="it-IT" sz="2000" dirty="0"/>
              <a:t>È attribuito al lavoratore un periodo di ferie, possibilmente continuativo, nel tempo che il datore di lavoro stabilisce tenuto conto delle esigenze dell’ente e degli interessi del prestatore di lavoro.</a:t>
            </a:r>
          </a:p>
          <a:p>
            <a:pPr algn="just"/>
            <a:endParaRPr lang="it-IT" sz="2000" dirty="0"/>
          </a:p>
          <a:p>
            <a:pPr algn="just"/>
            <a:r>
              <a:rPr lang="it-IT" sz="2000" dirty="0"/>
              <a:t>Per quanto concerne le </a:t>
            </a:r>
            <a:r>
              <a:rPr lang="it-IT" sz="2000" b="1" dirty="0"/>
              <a:t>FESTIVITÀ</a:t>
            </a:r>
            <a:r>
              <a:rPr lang="it-IT" sz="2000" dirty="0"/>
              <a:t> sono considerati giorni festivi le domeniche e gli altri giorni riconosciuti come tali dallo Stato a tutti gli effetti civili, nonché la ricorrenza del Santo Patrono della località in cui il dipendente presta la sua opera.  </a:t>
            </a:r>
          </a:p>
        </p:txBody>
      </p:sp>
    </p:spTree>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object 2"/>
          <p:cNvSpPr txBox="1">
            <a:spLocks noGrp="1"/>
          </p:cNvSpPr>
          <p:nvPr>
            <p:ph type="title"/>
          </p:nvPr>
        </p:nvSpPr>
        <p:spPr>
          <a:xfrm>
            <a:off x="2209800" y="1600201"/>
            <a:ext cx="8042176" cy="504071"/>
          </a:xfrm>
          <a:prstGeom prst="rect">
            <a:avLst/>
          </a:prstGeom>
        </p:spPr>
        <p:txBody>
          <a:bodyPr vert="horz" wrap="square" lIns="0" tIns="11516" rIns="0" bIns="0" rtlCol="0" anchor="ctr">
            <a:spAutoFit/>
          </a:bodyPr>
          <a:lstStyle/>
          <a:p>
            <a:pPr marL="11516" marR="4607" indent="213628" algn="ctr">
              <a:lnSpc>
                <a:spcPct val="100000"/>
              </a:lnSpc>
              <a:spcBef>
                <a:spcPts val="91"/>
              </a:spcBef>
            </a:pPr>
            <a:r>
              <a:rPr lang="it-IT" sz="3200" b="1" spc="9" dirty="0">
                <a:solidFill>
                  <a:srgbClr val="C00000"/>
                </a:solidFill>
                <a:latin typeface="+mn-lt"/>
              </a:rPr>
              <a:t>ORARIO, FERIE, PERMESSI, CONGEDI</a:t>
            </a:r>
            <a:endParaRPr sz="3200" b="1" spc="9" dirty="0">
              <a:solidFill>
                <a:srgbClr val="C00000"/>
              </a:solidFill>
              <a:latin typeface="+mn-lt"/>
            </a:endParaRPr>
          </a:p>
        </p:txBody>
      </p:sp>
      <p:sp>
        <p:nvSpPr>
          <p:cNvPr id="3" name="CasellaDiTesto 2"/>
          <p:cNvSpPr txBox="1"/>
          <p:nvPr/>
        </p:nvSpPr>
        <p:spPr>
          <a:xfrm>
            <a:off x="2057400" y="2286001"/>
            <a:ext cx="8153400" cy="3170099"/>
          </a:xfrm>
          <a:prstGeom prst="rect">
            <a:avLst/>
          </a:prstGeom>
          <a:noFill/>
        </p:spPr>
        <p:txBody>
          <a:bodyPr wrap="square" rtlCol="0">
            <a:spAutoFit/>
          </a:bodyPr>
          <a:lstStyle/>
          <a:p>
            <a:pPr algn="just"/>
            <a:r>
              <a:rPr lang="it-IT" sz="2000" b="1" dirty="0"/>
              <a:t>PERMESSI RETRIBUITI:</a:t>
            </a:r>
          </a:p>
          <a:p>
            <a:pPr algn="just"/>
            <a:r>
              <a:rPr lang="it-IT" sz="2000" dirty="0"/>
              <a:t>-8 giorni all’anno per concorso o esami;</a:t>
            </a:r>
          </a:p>
          <a:p>
            <a:pPr algn="just"/>
            <a:r>
              <a:rPr lang="it-IT" sz="2000" dirty="0"/>
              <a:t>-3 giorni per lutto;</a:t>
            </a:r>
          </a:p>
          <a:p>
            <a:pPr algn="just"/>
            <a:r>
              <a:rPr lang="it-IT" sz="2000" dirty="0"/>
              <a:t>-15 giorni in occasione del matrimonio;</a:t>
            </a:r>
          </a:p>
          <a:p>
            <a:pPr algn="just"/>
            <a:r>
              <a:rPr lang="it-IT" sz="2000" dirty="0"/>
              <a:t>-18 ore all’anno per particolari motivi personali o familiari.</a:t>
            </a:r>
          </a:p>
          <a:p>
            <a:pPr algn="just"/>
            <a:r>
              <a:rPr lang="it-IT" sz="2000" b="1" dirty="0"/>
              <a:t>PERMESSI BREVI</a:t>
            </a:r>
            <a:r>
              <a:rPr lang="it-IT" sz="2000" dirty="0"/>
              <a:t>:</a:t>
            </a:r>
          </a:p>
          <a:p>
            <a:pPr algn="just"/>
            <a:r>
              <a:rPr lang="it-IT" sz="2000" dirty="0"/>
              <a:t>Fruibili per esigenze di tipo personale, che possono esser concessi nei limiti della metà dell’orario giornaliero di lavoro.</a:t>
            </a:r>
          </a:p>
          <a:p>
            <a:pPr algn="just"/>
            <a:r>
              <a:rPr lang="it-IT" sz="2000" b="1" dirty="0"/>
              <a:t>PERMESSI NON RETRIBUITI</a:t>
            </a:r>
          </a:p>
          <a:p>
            <a:pPr algn="just"/>
            <a:r>
              <a:rPr lang="it-IT" sz="2000" b="1" dirty="0"/>
              <a:t>PERMESSI A FAVORE DEI LAVORATORI DISABILI E DEI FAMILIARI</a:t>
            </a:r>
            <a:r>
              <a:rPr lang="it-IT" sz="2000" dirty="0"/>
              <a:t> L.104/92</a:t>
            </a:r>
          </a:p>
        </p:txBody>
      </p:sp>
    </p:spTree>
  </p:cSld>
  <p:clrMapOvr>
    <a:masterClrMapping/>
  </p:clrMapOvr>
</p:sld>
</file>

<file path=ppt/theme/theme1.xml><?xml version="1.0" encoding="utf-8"?>
<a:theme xmlns:a="http://schemas.openxmlformats.org/drawingml/2006/main" name="Tema di Office">
  <a:themeElements>
    <a:clrScheme name="Tema di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Tema di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i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11563</TotalTime>
  <Words>14789</Words>
  <Application>Microsoft Office PowerPoint</Application>
  <PresentationFormat>Widescreen</PresentationFormat>
  <Paragraphs>802</Paragraphs>
  <Slides>129</Slides>
  <Notes>1</Notes>
  <HiddenSlides>0</HiddenSlides>
  <MMClips>0</MMClips>
  <ScaleCrop>false</ScaleCrop>
  <HeadingPairs>
    <vt:vector size="6" baseType="variant">
      <vt:variant>
        <vt:lpstr>Caratteri utilizzati</vt:lpstr>
      </vt:variant>
      <vt:variant>
        <vt:i4>5</vt:i4>
      </vt:variant>
      <vt:variant>
        <vt:lpstr>Tema</vt:lpstr>
      </vt:variant>
      <vt:variant>
        <vt:i4>1</vt:i4>
      </vt:variant>
      <vt:variant>
        <vt:lpstr>Titoli diapositive</vt:lpstr>
      </vt:variant>
      <vt:variant>
        <vt:i4>129</vt:i4>
      </vt:variant>
    </vt:vector>
  </HeadingPairs>
  <TitlesOfParts>
    <vt:vector size="135" baseType="lpstr">
      <vt:lpstr>Arial</vt:lpstr>
      <vt:lpstr>Calibri</vt:lpstr>
      <vt:lpstr>Calibri Light</vt:lpstr>
      <vt:lpstr>ITC New Baskerville Std</vt:lpstr>
      <vt:lpstr>Lato</vt:lpstr>
      <vt:lpstr>Tema di Office</vt:lpstr>
      <vt:lpstr>Presentazione standard di PowerPoint</vt:lpstr>
      <vt:lpstr>IL DIRITTO DEL LAVORO</vt:lpstr>
      <vt:lpstr>LE FONTI</vt:lpstr>
      <vt:lpstr>LE FONTI</vt:lpstr>
      <vt:lpstr>IL RAPPORTO DI LAVORO SUBORDINATO</vt:lpstr>
      <vt:lpstr>IL RAPPORTO DI LAVORO SUBORDINATO</vt:lpstr>
      <vt:lpstr>Rapporto di lavoro autonomo:</vt:lpstr>
      <vt:lpstr>Cosa contraddistingue, quindi, il lavoro autonomo rispetto a quello subordinato? </vt:lpstr>
      <vt:lpstr>TEST </vt:lpstr>
      <vt:lpstr>TEST </vt:lpstr>
      <vt:lpstr>TEST </vt:lpstr>
      <vt:lpstr>TEST </vt:lpstr>
      <vt:lpstr>TEST </vt:lpstr>
      <vt:lpstr>TEST </vt:lpstr>
      <vt:lpstr>TIPOLOGIA DEI RAPPORTI DI LAVORO</vt:lpstr>
      <vt:lpstr>TIPOLOGIA DEI RAPPORTI DI LAVORO</vt:lpstr>
      <vt:lpstr>TIPOLOGIA DEI RAPPORTI DI LAVORO</vt:lpstr>
      <vt:lpstr>TIPOLOGIA DEI RAPPORTI DI LAVORO</vt:lpstr>
      <vt:lpstr>TIPOLOGIA DEI RAPPORTI DI LAVORO</vt:lpstr>
      <vt:lpstr>IL LAVORO ALLE DIPENDENZE DELLE AMMINISTRAZIONI PUBBLICHE</vt:lpstr>
      <vt:lpstr>IL PUBBLICO IMPIEGO</vt:lpstr>
      <vt:lpstr>IL PUBBLICO IMPIEGO</vt:lpstr>
      <vt:lpstr>IL PUBBLICO IMPIEGO</vt:lpstr>
      <vt:lpstr>IL LAVORO ALLE DIPENDENZE DELLE AMMINISTRAZIONI PUBBLICHE</vt:lpstr>
      <vt:lpstr>DALLA CARTA COSTITUZIONALE ALLA PRIVATIZZAZIONE</vt:lpstr>
      <vt:lpstr>DALLA CARTA COSTITUZIONALE ALLA PRIVATIZZAZIONE</vt:lpstr>
      <vt:lpstr>DALLA CARTA COSTITUZIONALE ALLA PRIVATIZZAZIONE</vt:lpstr>
      <vt:lpstr>DALLA CARTA COSTITUZIONALE ALLA PRIVATIZZAZIONE</vt:lpstr>
      <vt:lpstr>LA PRIVATIZZAZIONE</vt:lpstr>
      <vt:lpstr>IL TESTO UNICO SUL PUBBLICO IMPIEGO</vt:lpstr>
      <vt:lpstr>IL TESTO UNICO SUL PUBBLICO IMPIEGO</vt:lpstr>
      <vt:lpstr>IL TESTO UNICO SUL PUBBLICO IMPIEGO</vt:lpstr>
      <vt:lpstr>IL TESTO UNICO SUL PUBBLICO IMPIEGO</vt:lpstr>
      <vt:lpstr>LA RIFORMA BRUNETTA</vt:lpstr>
      <vt:lpstr>SUCCESSIVE MANOVRE</vt:lpstr>
      <vt:lpstr>LA RIFORMA MADIA</vt:lpstr>
      <vt:lpstr>LA RIFORMA MADIA</vt:lpstr>
      <vt:lpstr>TEST</vt:lpstr>
      <vt:lpstr>TEST</vt:lpstr>
      <vt:lpstr>TEST</vt:lpstr>
      <vt:lpstr>TEST</vt:lpstr>
      <vt:lpstr>TEST</vt:lpstr>
      <vt:lpstr>PRINCIPI GENERALI DEL DIRITTO SINDACALE</vt:lpstr>
      <vt:lpstr>PRINCIPI GENERALI DEL DIRITTO SINDACALE</vt:lpstr>
      <vt:lpstr>PRINCIPI GENERALI DEL DIRITTO SINDACALE</vt:lpstr>
      <vt:lpstr>LIBERTA’ SINDACALE NELLA COSTITUZIONE E NEL C.D. STATUTO DEI LAVORATORI</vt:lpstr>
      <vt:lpstr>I SOGGETTI DELLA CONTRATTAZIONE</vt:lpstr>
      <vt:lpstr>I SOGGETTI DELLA CONTRATTAZIONE</vt:lpstr>
      <vt:lpstr>I COMPARTI</vt:lpstr>
      <vt:lpstr>L’AUTONOMIA COLLETTIVA LA CONTRATTAZIONE COLLETTIVA</vt:lpstr>
      <vt:lpstr>LA CONTRATTAZIONE COLLETTIVA</vt:lpstr>
      <vt:lpstr>DAL CCNQ AL CCNL</vt:lpstr>
      <vt:lpstr>DAL CCNQ AL CCNL</vt:lpstr>
      <vt:lpstr>DAL CCNQ AL CCNL</vt:lpstr>
      <vt:lpstr>L’AUTONOMIA COLLETTIVA LA CONTRATTAZIONE COLLETTIVA</vt:lpstr>
      <vt:lpstr>IL CCNL COMPARTO ISTRUZIONE</vt:lpstr>
      <vt:lpstr>IL CCNL COMPARTO ISTRUZIONE</vt:lpstr>
      <vt:lpstr>IL DIRITTO DI SCIOPERO</vt:lpstr>
      <vt:lpstr>IL DIRITTO DI SCIOPERO</vt:lpstr>
      <vt:lpstr>ALTRE FORME DI LOTTA SINDACALE</vt:lpstr>
      <vt:lpstr>ALTRE FORME DI LOTTA SINDACALE</vt:lpstr>
      <vt:lpstr>TEST</vt:lpstr>
      <vt:lpstr>TEST</vt:lpstr>
      <vt:lpstr>TEST</vt:lpstr>
      <vt:lpstr>TEST</vt:lpstr>
      <vt:lpstr>TEST</vt:lpstr>
      <vt:lpstr>TEST</vt:lpstr>
      <vt:lpstr>L’ACCESSO AI PUBBLICI UFFICI E ORGANIZZAZIONE DEGLI UFFICI</vt:lpstr>
      <vt:lpstr>IL CONCORSO PUBBLICO</vt:lpstr>
      <vt:lpstr>IL CONCORSO PUBBLICO</vt:lpstr>
      <vt:lpstr>ORGANIZZAZIONE DEL PERSONALE</vt:lpstr>
      <vt:lpstr>ORGANIZZAZIONE DEL PERSONALE</vt:lpstr>
      <vt:lpstr>ORGANIZZAZIONE DEL PERSONALE</vt:lpstr>
      <vt:lpstr>ORGANIZZAZIONE DEL PERSONALE</vt:lpstr>
      <vt:lpstr>LA DIRIGENZA PUBBLICA</vt:lpstr>
      <vt:lpstr>LA DIRIGENZA PUBBLICA</vt:lpstr>
      <vt:lpstr>LA DIRIGENZA PUBBLICA</vt:lpstr>
      <vt:lpstr>IL RAPPORTO DI PUBBLICO IMPIEGO DEL PERSONALE ATA E DEL DSGA</vt:lpstr>
      <vt:lpstr>DOVERI E DIRITTI DEL PUBBLICO DIPENDENTE</vt:lpstr>
      <vt:lpstr>I DOVERI DEL PUBBLICO DIPENDENTE</vt:lpstr>
      <vt:lpstr>CODICE DI COMPORTAMENTO</vt:lpstr>
      <vt:lpstr>IL WHISTLEBLOWING</vt:lpstr>
      <vt:lpstr>IL DOVERE DI ESCLUSIVITA’</vt:lpstr>
      <vt:lpstr>DIRITTI DEL LAVORATORE PUBBLICO</vt:lpstr>
      <vt:lpstr>TEST</vt:lpstr>
      <vt:lpstr>TEST</vt:lpstr>
      <vt:lpstr>TEST</vt:lpstr>
      <vt:lpstr>TEST</vt:lpstr>
      <vt:lpstr>TEST</vt:lpstr>
      <vt:lpstr>TEST</vt:lpstr>
      <vt:lpstr>POTERI DEL DATORE DI LAVORO</vt:lpstr>
      <vt:lpstr>OBBLIGHI DEL DATORE DI LAVORO</vt:lpstr>
      <vt:lpstr>LA RESPONSABILITA’ DELL’IMPIEGATO</vt:lpstr>
      <vt:lpstr>LA RESPONSABILITA’ DELL’IMPIEGATO</vt:lpstr>
      <vt:lpstr>IL LUOGO DELLA PRESTAZIONE DI LAVORO</vt:lpstr>
      <vt:lpstr>LA MOBILITA’</vt:lpstr>
      <vt:lpstr>ORARIO, FERIE, PERMESSI, CONGEDI</vt:lpstr>
      <vt:lpstr>ORARIO, FERIE, PERMESSI, CONGEDI</vt:lpstr>
      <vt:lpstr>ORARIO, FERIE, PERMESSI, CONGEDI</vt:lpstr>
      <vt:lpstr>ORARIO, FERIE, PERMESSI, CONGEDI</vt:lpstr>
      <vt:lpstr>ESTINZIONE DEL RAPPORTO DI IMPIEGO</vt:lpstr>
      <vt:lpstr>CONTROVERSI DI LAVORO NEL PUBBLICO IMPIEGO</vt:lpstr>
      <vt:lpstr>IL LAVORO A DISTANZA</vt:lpstr>
      <vt:lpstr>Direttiva n. 3 del 2017 in materia di lavoro agile del Presidente del Consiglio dei Ministri</vt:lpstr>
      <vt:lpstr>LINEE GUIDA ALLEGATE ALLA DIRETTIVA</vt:lpstr>
      <vt:lpstr>DESTINATARI</vt:lpstr>
      <vt:lpstr>PRECISAZIONI UTILI</vt:lpstr>
      <vt:lpstr>OBIETTIVI</vt:lpstr>
      <vt:lpstr>LINEE GUIDA DEL MINISTERO DELLA FUNZIONE PUBBLICA</vt:lpstr>
      <vt:lpstr>LINEE GUIDA DEL MINISTERO DELLA FUNZIONE PUBBLICA</vt:lpstr>
      <vt:lpstr>LAVORO A DISTANZA</vt:lpstr>
      <vt:lpstr>MATERIA DI CONFRONTO DATORE SINDACATI</vt:lpstr>
      <vt:lpstr>MATERIA DI CONFRONTO DATORE SINDACATI</vt:lpstr>
      <vt:lpstr>LA direttiva del 29/12/2023</vt:lpstr>
      <vt:lpstr>Le priorità di cui  al comma 6 bis L. 104/1992</vt:lpstr>
      <vt:lpstr>LUOGHI DI LAVORO</vt:lpstr>
      <vt:lpstr>INFORMATIVA SULLA SICUREZZA</vt:lpstr>
      <vt:lpstr>INFORMATIVA SULLA SICUREZZA</vt:lpstr>
      <vt:lpstr>Obbligo assicurativo</vt:lpstr>
      <vt:lpstr>Tutela assicurativa</vt:lpstr>
      <vt:lpstr>Tutela assicurativa</vt:lpstr>
      <vt:lpstr>Tutela assicurativa</vt:lpstr>
      <vt:lpstr>Tutela assicurativa</vt:lpstr>
      <vt:lpstr>Tutela assicurativa</vt:lpstr>
      <vt:lpstr>Tutela assicurativa e responsabilità del DS</vt:lpstr>
      <vt:lpstr>Tutela assicurativa e responsabilità del DS</vt:lpstr>
      <vt:lpstr>FOCUS GIURISPRUDENZIALE</vt:lpstr>
      <vt:lpstr>FOCUS GIURISPRUDENZIALE</vt:lpstr>
      <vt:lpstr>TEST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Logo soges/OS</dc:title>
  <dc:creator>Marco Gurrieri</dc:creator>
  <cp:lastModifiedBy>Alberico Sorrentino</cp:lastModifiedBy>
  <cp:revision>127</cp:revision>
  <cp:lastPrinted>2023-01-11T13:39:40Z</cp:lastPrinted>
  <dcterms:created xsi:type="dcterms:W3CDTF">2022-01-13T10:53:59Z</dcterms:created>
  <dcterms:modified xsi:type="dcterms:W3CDTF">2025-02-08T14:35:14Z</dcterms:modified>
</cp:coreProperties>
</file>